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320" r:id="rId2"/>
    <p:sldId id="259" r:id="rId3"/>
    <p:sldId id="260" r:id="rId4"/>
    <p:sldId id="261" r:id="rId5"/>
    <p:sldId id="262" r:id="rId6"/>
    <p:sldId id="265" r:id="rId7"/>
    <p:sldId id="266" r:id="rId8"/>
    <p:sldId id="267" r:id="rId9"/>
    <p:sldId id="268" r:id="rId10"/>
    <p:sldId id="270" r:id="rId11"/>
    <p:sldId id="295" r:id="rId12"/>
    <p:sldId id="321" r:id="rId13"/>
    <p:sldId id="322" r:id="rId14"/>
    <p:sldId id="332" r:id="rId15"/>
    <p:sldId id="333" r:id="rId16"/>
    <p:sldId id="334" r:id="rId17"/>
    <p:sldId id="335" r:id="rId18"/>
    <p:sldId id="323" r:id="rId19"/>
    <p:sldId id="324" r:id="rId20"/>
    <p:sldId id="325" r:id="rId21"/>
    <p:sldId id="326" r:id="rId22"/>
    <p:sldId id="327" r:id="rId23"/>
    <p:sldId id="328" r:id="rId24"/>
    <p:sldId id="329" r:id="rId25"/>
    <p:sldId id="330" r:id="rId26"/>
    <p:sldId id="331" r:id="rId27"/>
    <p:sldId id="317" r:id="rId28"/>
    <p:sldId id="300" r:id="rId29"/>
    <p:sldId id="301" r:id="rId30"/>
    <p:sldId id="302" r:id="rId31"/>
    <p:sldId id="303" r:id="rId32"/>
    <p:sldId id="304" r:id="rId33"/>
    <p:sldId id="305" r:id="rId34"/>
    <p:sldId id="306" r:id="rId35"/>
    <p:sldId id="307" r:id="rId36"/>
    <p:sldId id="308" r:id="rId37"/>
    <p:sldId id="28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60"/>
  </p:normalViewPr>
  <p:slideViewPr>
    <p:cSldViewPr snapToGrid="0" showGuides="1">
      <p:cViewPr varScale="1">
        <p:scale>
          <a:sx n="83" d="100"/>
          <a:sy n="83" d="100"/>
        </p:scale>
        <p:origin x="686" y="8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dy Sambrook" userId="47ae593a-5ca1-40f7-baae-c435d744b670" providerId="ADAL" clId="{D2557705-3A9A-4305-8982-19D79C7ACC60}"/>
    <pc:docChg chg="delSld">
      <pc:chgData name="Sandy Sambrook" userId="47ae593a-5ca1-40f7-baae-c435d744b670" providerId="ADAL" clId="{D2557705-3A9A-4305-8982-19D79C7ACC60}" dt="2024-04-17T17:25:22.838" v="0" actId="47"/>
      <pc:docMkLst>
        <pc:docMk/>
      </pc:docMkLst>
      <pc:sldChg chg="del">
        <pc:chgData name="Sandy Sambrook" userId="47ae593a-5ca1-40f7-baae-c435d744b670" providerId="ADAL" clId="{D2557705-3A9A-4305-8982-19D79C7ACC60}" dt="2024-04-17T17:25:22.838" v="0" actId="47"/>
        <pc:sldMkLst>
          <pc:docMk/>
          <pc:sldMk cId="3962706338" sldId="2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C70103-6E13-4373-A18D-CE11398F2BC7}" type="datetimeFigureOut">
              <a:rPr lang="en-GB" smtClean="0"/>
              <a:t>17/04/2024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E0A58-0967-4D6D-96B3-7FC13AECD467}" type="slidenum">
              <a:rPr lang="en-GB" smtClean="0"/>
              <a:t>‹#›</a:t>
            </a:fld>
            <a:endParaRPr lang="en-GB"/>
          </a:p>
        </p:txBody>
      </p:sp>
    </p:spTree>
    <p:extLst>
      <p:ext uri="{BB962C8B-B14F-4D97-AF65-F5344CB8AC3E}">
        <p14:creationId xmlns:p14="http://schemas.microsoft.com/office/powerpoint/2010/main" val="3937327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RES_students_plant_trees_for_Earth_Day_150422-F-NH180-003.jp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3711575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https://www.flickr.com/photos/unarmedcivilian/8636951093</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19</a:t>
            </a:fld>
            <a:endParaRPr lang="en-GB">
              <a:solidFill>
                <a:prstClr val="black"/>
              </a:solidFill>
            </a:endParaRPr>
          </a:p>
        </p:txBody>
      </p:sp>
    </p:spTree>
    <p:extLst>
      <p:ext uri="{BB962C8B-B14F-4D97-AF65-F5344CB8AC3E}">
        <p14:creationId xmlns:p14="http://schemas.microsoft.com/office/powerpoint/2010/main" val="2120357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https://www.flickr.com/photos/planeta/7188495344/sizes/l</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550046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21</a:t>
            </a:fld>
            <a:endParaRPr lang="en-GB" dirty="0">
              <a:solidFill>
                <a:prstClr val="black"/>
              </a:solidFill>
            </a:endParaRPr>
          </a:p>
        </p:txBody>
      </p:sp>
    </p:spTree>
    <p:extLst>
      <p:ext uri="{BB962C8B-B14F-4D97-AF65-F5344CB8AC3E}">
        <p14:creationId xmlns:p14="http://schemas.microsoft.com/office/powerpoint/2010/main" val="3908075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https://www.pxfuel.com/en/free-photo-xtkxb</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22</a:t>
            </a:fld>
            <a:endParaRPr lang="en-GB" dirty="0">
              <a:solidFill>
                <a:prstClr val="black"/>
              </a:solidFill>
            </a:endParaRPr>
          </a:p>
        </p:txBody>
      </p:sp>
    </p:spTree>
    <p:extLst>
      <p:ext uri="{BB962C8B-B14F-4D97-AF65-F5344CB8AC3E}">
        <p14:creationId xmlns:p14="http://schemas.microsoft.com/office/powerpoint/2010/main" val="3885473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https://commons.wikimedia.org/wiki/File:Behttps://commons.wikimedia.org/wiki/File:USENIX_tote_bag.jpgach_plastic_waste_9.jpg</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23</a:t>
            </a:fld>
            <a:endParaRPr lang="en-GB" dirty="0">
              <a:solidFill>
                <a:prstClr val="black"/>
              </a:solidFill>
            </a:endParaRPr>
          </a:p>
        </p:txBody>
      </p:sp>
    </p:spTree>
    <p:extLst>
      <p:ext uri="{BB962C8B-B14F-4D97-AF65-F5344CB8AC3E}">
        <p14:creationId xmlns:p14="http://schemas.microsoft.com/office/powerpoint/2010/main" val="273643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https://commons.wikimedia.org/wiki/File:Beach_plastic_waste_9.jpg</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24</a:t>
            </a:fld>
            <a:endParaRPr lang="en-GB" dirty="0">
              <a:solidFill>
                <a:prstClr val="black"/>
              </a:solidFill>
            </a:endParaRPr>
          </a:p>
        </p:txBody>
      </p:sp>
    </p:spTree>
    <p:extLst>
      <p:ext uri="{BB962C8B-B14F-4D97-AF65-F5344CB8AC3E}">
        <p14:creationId xmlns:p14="http://schemas.microsoft.com/office/powerpoint/2010/main" val="2171882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https://www.flickr.com/photos/30478819@N08/48551776982</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25</a:t>
            </a:fld>
            <a:endParaRPr lang="en-GB" dirty="0">
              <a:solidFill>
                <a:prstClr val="black"/>
              </a:solidFill>
            </a:endParaRPr>
          </a:p>
        </p:txBody>
      </p:sp>
    </p:spTree>
    <p:extLst>
      <p:ext uri="{BB962C8B-B14F-4D97-AF65-F5344CB8AC3E}">
        <p14:creationId xmlns:p14="http://schemas.microsoft.com/office/powerpoint/2010/main" val="15621010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https://pixabay.com/sv/photos/tv%c3%a5l-plast-gratis-rakning-underh%c3%a5ll-6261658/</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26</a:t>
            </a:fld>
            <a:endParaRPr lang="en-GB" dirty="0">
              <a:solidFill>
                <a:prstClr val="black"/>
              </a:solidFill>
            </a:endParaRPr>
          </a:p>
        </p:txBody>
      </p:sp>
    </p:spTree>
    <p:extLst>
      <p:ext uri="{BB962C8B-B14F-4D97-AF65-F5344CB8AC3E}">
        <p14:creationId xmlns:p14="http://schemas.microsoft.com/office/powerpoint/2010/main" val="10178787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https://www.flickr.com/photos/michaelbalint/8634008094/sizes/l</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29</a:t>
            </a:fld>
            <a:endParaRPr lang="en-GB" dirty="0">
              <a:solidFill>
                <a:prstClr val="black"/>
              </a:solidFill>
            </a:endParaRPr>
          </a:p>
        </p:txBody>
      </p:sp>
    </p:spTree>
    <p:extLst>
      <p:ext uri="{BB962C8B-B14F-4D97-AF65-F5344CB8AC3E}">
        <p14:creationId xmlns:p14="http://schemas.microsoft.com/office/powerpoint/2010/main" val="2981635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https://www.flickr.com/photos/32123311@N00/502155430/sizes/o/</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35</a:t>
            </a:fld>
            <a:endParaRPr lang="en-GB" dirty="0">
              <a:solidFill>
                <a:prstClr val="black"/>
              </a:solidFill>
            </a:endParaRPr>
          </a:p>
        </p:txBody>
      </p:sp>
    </p:spTree>
    <p:extLst>
      <p:ext uri="{BB962C8B-B14F-4D97-AF65-F5344CB8AC3E}">
        <p14:creationId xmlns:p14="http://schemas.microsoft.com/office/powerpoint/2010/main" val="3488914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https://www.flickr.com/photos/usembassyta/6950015134/sizes/l</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2</a:t>
            </a:fld>
            <a:endParaRPr lang="en-GB">
              <a:solidFill>
                <a:prstClr val="black"/>
              </a:solidFill>
            </a:endParaRPr>
          </a:p>
        </p:txBody>
      </p:sp>
    </p:spTree>
    <p:extLst>
      <p:ext uri="{BB962C8B-B14F-4D97-AF65-F5344CB8AC3E}">
        <p14:creationId xmlns:p14="http://schemas.microsoft.com/office/powerpoint/2010/main" val="2244101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Boy https://www.flickr.com/photos/wwworks/440672445/sizes/l</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37</a:t>
            </a:fld>
            <a:endParaRPr lang="en-GB">
              <a:solidFill>
                <a:prstClr val="black"/>
              </a:solidFill>
            </a:endParaRPr>
          </a:p>
        </p:txBody>
      </p:sp>
    </p:spTree>
    <p:extLst>
      <p:ext uri="{BB962C8B-B14F-4D97-AF65-F5344CB8AC3E}">
        <p14:creationId xmlns:p14="http://schemas.microsoft.com/office/powerpoint/2010/main" val="679981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https://www.flickr.com/photos/usembassyta/7096087317/sizes/l</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82934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https://commons.wikimedia.org/wiki/File:RES_students_plant_trees_for_Earth_Day_150422-F-NH180-003.jpg</a:t>
            </a:r>
            <a:endParaRPr lang="en-GB" dirty="0"/>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11</a:t>
            </a:fld>
            <a:endParaRPr lang="en-GB">
              <a:solidFill>
                <a:prstClr val="black"/>
              </a:solidFill>
            </a:endParaRPr>
          </a:p>
        </p:txBody>
      </p:sp>
    </p:spTree>
    <p:extLst>
      <p:ext uri="{BB962C8B-B14F-4D97-AF65-F5344CB8AC3E}">
        <p14:creationId xmlns:p14="http://schemas.microsoft.com/office/powerpoint/2010/main" val="415035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https://www.flickr.com/photos/unarmedcivilian/8636951093</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12</a:t>
            </a:fld>
            <a:endParaRPr lang="en-GB">
              <a:solidFill>
                <a:prstClr val="black"/>
              </a:solidFill>
            </a:endParaRPr>
          </a:p>
        </p:txBody>
      </p:sp>
    </p:spTree>
    <p:extLst>
      <p:ext uri="{BB962C8B-B14F-4D97-AF65-F5344CB8AC3E}">
        <p14:creationId xmlns:p14="http://schemas.microsoft.com/office/powerpoint/2010/main" val="3964311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https://www.flickr.com/photos/unarmedcivilian/8636951093</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13</a:t>
            </a:fld>
            <a:endParaRPr lang="en-GB">
              <a:solidFill>
                <a:prstClr val="black"/>
              </a:solidFill>
            </a:endParaRPr>
          </a:p>
        </p:txBody>
      </p:sp>
    </p:spTree>
    <p:extLst>
      <p:ext uri="{BB962C8B-B14F-4D97-AF65-F5344CB8AC3E}">
        <p14:creationId xmlns:p14="http://schemas.microsoft.com/office/powerpoint/2010/main" val="1745380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https://www.flickr.com/photos/jurvetson/134466058/sizes/l</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14</a:t>
            </a:fld>
            <a:endParaRPr lang="en-GB">
              <a:solidFill>
                <a:prstClr val="black"/>
              </a:solidFill>
            </a:endParaRPr>
          </a:p>
        </p:txBody>
      </p:sp>
    </p:spTree>
    <p:extLst>
      <p:ext uri="{BB962C8B-B14F-4D97-AF65-F5344CB8AC3E}">
        <p14:creationId xmlns:p14="http://schemas.microsoft.com/office/powerpoint/2010/main" val="3730554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Von Chris Jordan (via U.S. Fish and Wildlife Service Headquarters) / CC BY 2.0 - Albatross at Midway Atoll </a:t>
            </a:r>
            <a:r>
              <a:rPr lang="en-GB" dirty="0" err="1"/>
              <a:t>RefugePhoto</a:t>
            </a:r>
            <a:r>
              <a:rPr lang="en-GB" dirty="0"/>
              <a:t> taken by Chris </a:t>
            </a:r>
            <a:r>
              <a:rPr lang="en-GB" dirty="0" err="1"/>
              <a:t>JordanUploaded</a:t>
            </a:r>
            <a:r>
              <a:rPr lang="en-GB" dirty="0"/>
              <a:t> by </a:t>
            </a:r>
            <a:r>
              <a:rPr lang="en-GB" dirty="0" err="1"/>
              <a:t>Foerster</a:t>
            </a:r>
            <a:r>
              <a:rPr lang="en-GB" dirty="0"/>
              <a:t>, </a:t>
            </a:r>
            <a:r>
              <a:rPr lang="en-GB" dirty="0" err="1"/>
              <a:t>Gemeinfrei</a:t>
            </a:r>
            <a:r>
              <a:rPr lang="en-GB" dirty="0"/>
              <a:t>, https://commons.wikimedia.org/w/index.php?curid=26762401</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2003254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https://www.flickr.com/photos/recyclethis/167934944</a:t>
            </a:r>
          </a:p>
        </p:txBody>
      </p:sp>
      <p:sp>
        <p:nvSpPr>
          <p:cNvPr id="4" name="Slide Number Placeholder 3"/>
          <p:cNvSpPr>
            <a:spLocks noGrp="1"/>
          </p:cNvSpPr>
          <p:nvPr>
            <p:ph type="sldNum" sz="quarter" idx="10"/>
          </p:nvPr>
        </p:nvSpPr>
        <p:spPr/>
        <p:txBody>
          <a:bodyPr/>
          <a:lstStyle/>
          <a:p>
            <a:fld id="{7979A923-FA0F-4ECB-8AD8-0BA29FCB1051}" type="slidenum">
              <a:rPr lang="en-GB" smtClean="0">
                <a:solidFill>
                  <a:prstClr val="black"/>
                </a:solidFill>
              </a:rPr>
              <a:pPr/>
              <a:t>18</a:t>
            </a:fld>
            <a:endParaRPr lang="en-GB">
              <a:solidFill>
                <a:prstClr val="black"/>
              </a:solidFill>
            </a:endParaRPr>
          </a:p>
        </p:txBody>
      </p:sp>
    </p:spTree>
    <p:extLst>
      <p:ext uri="{BB962C8B-B14F-4D97-AF65-F5344CB8AC3E}">
        <p14:creationId xmlns:p14="http://schemas.microsoft.com/office/powerpoint/2010/main" val="615027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509872" y="0"/>
            <a:ext cx="13243109"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7" name="Rectangle 46"/>
          <p:cNvSpPr/>
          <p:nvPr/>
        </p:nvSpPr>
        <p:spPr>
          <a:xfrm>
            <a:off x="6198795" y="-21511"/>
            <a:ext cx="46736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ctrTitle"/>
          </p:nvPr>
        </p:nvSpPr>
        <p:spPr>
          <a:xfrm>
            <a:off x="6311154" y="2708476"/>
            <a:ext cx="4417807"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6311154" y="4421081"/>
            <a:ext cx="4413071"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318325" y="1516829"/>
            <a:ext cx="2844800" cy="750981"/>
          </a:xfrm>
        </p:spPr>
        <p:txBody>
          <a:bodyPr anchor="b"/>
          <a:lstStyle>
            <a:lvl1pPr algn="l">
              <a:defRPr sz="2400"/>
            </a:lvl1pPr>
          </a:lstStyle>
          <a:p>
            <a:fld id="{E73BD7BF-B018-4556-BC33-A74B52733F0C}" type="datetimeFigureOut">
              <a:rPr lang="en-GB" smtClean="0"/>
              <a:pPr/>
              <a:t>17/04/2024</a:t>
            </a:fld>
            <a:endParaRPr lang="en-GB"/>
          </a:p>
        </p:txBody>
      </p:sp>
      <p:sp>
        <p:nvSpPr>
          <p:cNvPr id="50" name="Rectangle 49"/>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Footer Placeholder 4"/>
          <p:cNvSpPr>
            <a:spLocks noGrp="1"/>
          </p:cNvSpPr>
          <p:nvPr>
            <p:ph type="ftr" sz="quarter" idx="11"/>
          </p:nvPr>
        </p:nvSpPr>
        <p:spPr>
          <a:xfrm>
            <a:off x="7071360" y="5719967"/>
            <a:ext cx="3775456" cy="365125"/>
          </a:xfrm>
        </p:spPr>
        <p:txBody>
          <a:bodyPr>
            <a:normAutofit/>
          </a:bodyPr>
          <a:lstStyle>
            <a:lvl1pPr>
              <a:defRPr>
                <a:solidFill>
                  <a:schemeClr val="accent1"/>
                </a:solidFill>
              </a:defRPr>
            </a:lvl1pPr>
          </a:lstStyle>
          <a:p>
            <a:endParaRPr lang="en-GB">
              <a:solidFill>
                <a:srgbClr val="94C600"/>
              </a:solidFill>
            </a:endParaRPr>
          </a:p>
        </p:txBody>
      </p:sp>
      <p:sp>
        <p:nvSpPr>
          <p:cNvPr id="6" name="Slide Number Placeholder 5"/>
          <p:cNvSpPr>
            <a:spLocks noGrp="1"/>
          </p:cNvSpPr>
          <p:nvPr>
            <p:ph type="sldNum" sz="quarter" idx="12"/>
          </p:nvPr>
        </p:nvSpPr>
        <p:spPr>
          <a:xfrm>
            <a:off x="6198795" y="5719967"/>
            <a:ext cx="858221" cy="365125"/>
          </a:xfrm>
        </p:spPr>
        <p:txBody>
          <a:bodyPr/>
          <a:lstStyle>
            <a:lvl1pPr>
              <a:defRPr>
                <a:solidFill>
                  <a:schemeClr val="accent1"/>
                </a:solidFill>
              </a:defRPr>
            </a:lvl1pPr>
          </a:lstStyle>
          <a:p>
            <a:fld id="{236F8FAF-9B30-420E-8B91-5F07798D1F28}" type="slidenum">
              <a:rPr lang="en-GB" smtClean="0">
                <a:solidFill>
                  <a:srgbClr val="94C600"/>
                </a:solidFill>
              </a:rPr>
              <a:pPr/>
              <a:t>‹#›</a:t>
            </a:fld>
            <a:endParaRPr lang="en-GB">
              <a:solidFill>
                <a:srgbClr val="94C600"/>
              </a:solidFill>
            </a:endParaRPr>
          </a:p>
        </p:txBody>
      </p:sp>
      <p:sp>
        <p:nvSpPr>
          <p:cNvPr id="89" name="Rectangle 88"/>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8021945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5" name="Footer Placeholder 4"/>
          <p:cNvSpPr>
            <a:spLocks noGrp="1"/>
          </p:cNvSpPr>
          <p:nvPr>
            <p:ph type="ftr" sz="quarter" idx="11"/>
          </p:nvPr>
        </p:nvSpPr>
        <p:spPr/>
        <p:txBody>
          <a:bodyPr/>
          <a:lstStyle/>
          <a:p>
            <a:endParaRPr lang="en-GB">
              <a:solidFill>
                <a:srgbClr val="94C600"/>
              </a:solidFill>
            </a:endParaRPr>
          </a:p>
        </p:txBody>
      </p:sp>
      <p:sp>
        <p:nvSpPr>
          <p:cNvPr id="6" name="Slide Number Placeholder 5"/>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38034194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1030147"/>
            <a:ext cx="1979271"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404395" y="1030147"/>
            <a:ext cx="7231605"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5" name="Footer Placeholder 4"/>
          <p:cNvSpPr>
            <a:spLocks noGrp="1"/>
          </p:cNvSpPr>
          <p:nvPr>
            <p:ph type="ftr" sz="quarter" idx="11"/>
          </p:nvPr>
        </p:nvSpPr>
        <p:spPr/>
        <p:txBody>
          <a:bodyPr/>
          <a:lstStyle/>
          <a:p>
            <a:endParaRPr lang="en-GB">
              <a:solidFill>
                <a:srgbClr val="94C600"/>
              </a:solidFill>
            </a:endParaRPr>
          </a:p>
        </p:txBody>
      </p:sp>
      <p:sp>
        <p:nvSpPr>
          <p:cNvPr id="6" name="Slide Number Placeholder 5"/>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386789678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5" name="Footer Placeholder 4"/>
          <p:cNvSpPr>
            <a:spLocks noGrp="1"/>
          </p:cNvSpPr>
          <p:nvPr>
            <p:ph type="ftr" sz="quarter" idx="11"/>
          </p:nvPr>
        </p:nvSpPr>
        <p:spPr/>
        <p:txBody>
          <a:bodyPr/>
          <a:lstStyle/>
          <a:p>
            <a:endParaRPr lang="en-GB">
              <a:solidFill>
                <a:srgbClr val="94C600"/>
              </a:solidFill>
            </a:endParaRPr>
          </a:p>
        </p:txBody>
      </p:sp>
      <p:sp>
        <p:nvSpPr>
          <p:cNvPr id="6" name="Slide Number Placeholder 5"/>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148778431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8194" y="2900830"/>
            <a:ext cx="8849957"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678194" y="4267201"/>
            <a:ext cx="8849956"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5" name="Footer Placeholder 4"/>
          <p:cNvSpPr>
            <a:spLocks noGrp="1"/>
          </p:cNvSpPr>
          <p:nvPr>
            <p:ph type="ftr" sz="quarter" idx="11"/>
          </p:nvPr>
        </p:nvSpPr>
        <p:spPr/>
        <p:txBody>
          <a:bodyPr/>
          <a:lstStyle/>
          <a:p>
            <a:endParaRPr lang="en-GB">
              <a:solidFill>
                <a:srgbClr val="94C600"/>
              </a:solidFill>
            </a:endParaRPr>
          </a:p>
        </p:txBody>
      </p:sp>
      <p:sp>
        <p:nvSpPr>
          <p:cNvPr id="6" name="Slide Number Placeholder 5"/>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183421954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6" name="Footer Placeholder 5"/>
          <p:cNvSpPr>
            <a:spLocks noGrp="1"/>
          </p:cNvSpPr>
          <p:nvPr>
            <p:ph type="ftr" sz="quarter" idx="11"/>
          </p:nvPr>
        </p:nvSpPr>
        <p:spPr/>
        <p:txBody>
          <a:bodyPr/>
          <a:lstStyle/>
          <a:p>
            <a:endParaRPr lang="en-GB">
              <a:solidFill>
                <a:srgbClr val="94C600"/>
              </a:solidFill>
            </a:endParaRPr>
          </a:p>
        </p:txBody>
      </p:sp>
      <p:sp>
        <p:nvSpPr>
          <p:cNvPr id="7" name="Slide Number Placeholder 6"/>
          <p:cNvSpPr>
            <a:spLocks noGrp="1"/>
          </p:cNvSpPr>
          <p:nvPr>
            <p:ph type="sldNum" sz="quarter" idx="12"/>
          </p:nvPr>
        </p:nvSpPr>
        <p:spPr/>
        <p:txBody>
          <a:bodyPr/>
          <a:lstStyle/>
          <a:p>
            <a:fld id="{236F8FAF-9B30-420E-8B91-5F07798D1F28}" type="slidenum">
              <a:rPr lang="en-GB" smtClean="0"/>
              <a:pPr/>
              <a:t>‹#›</a:t>
            </a:fld>
            <a:endParaRPr lang="en-GB"/>
          </a:p>
        </p:txBody>
      </p:sp>
      <p:sp>
        <p:nvSpPr>
          <p:cNvPr id="9" name="Content Placeholder 8"/>
          <p:cNvSpPr>
            <a:spLocks noGrp="1"/>
          </p:cNvSpPr>
          <p:nvPr>
            <p:ph sz="quarter" idx="13"/>
          </p:nvPr>
        </p:nvSpPr>
        <p:spPr>
          <a:xfrm>
            <a:off x="1389888" y="2313432"/>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313431"/>
            <a:ext cx="4559808"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032276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882815" y="2316009"/>
            <a:ext cx="407619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88961"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682450" y="2316010"/>
            <a:ext cx="4074289"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536" y="2974695"/>
            <a:ext cx="4559808"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8" name="Footer Placeholder 7"/>
          <p:cNvSpPr>
            <a:spLocks noGrp="1"/>
          </p:cNvSpPr>
          <p:nvPr>
            <p:ph type="ftr" sz="quarter" idx="11"/>
          </p:nvPr>
        </p:nvSpPr>
        <p:spPr/>
        <p:txBody>
          <a:bodyPr/>
          <a:lstStyle/>
          <a:p>
            <a:endParaRPr lang="en-GB">
              <a:solidFill>
                <a:srgbClr val="94C600"/>
              </a:solidFill>
            </a:endParaRPr>
          </a:p>
        </p:txBody>
      </p:sp>
      <p:sp>
        <p:nvSpPr>
          <p:cNvPr id="9" name="Slide Number Placeholder 8"/>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10960662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4" name="Footer Placeholder 3"/>
          <p:cNvSpPr>
            <a:spLocks noGrp="1"/>
          </p:cNvSpPr>
          <p:nvPr>
            <p:ph type="ftr" sz="quarter" idx="11"/>
          </p:nvPr>
        </p:nvSpPr>
        <p:spPr/>
        <p:txBody>
          <a:bodyPr/>
          <a:lstStyle/>
          <a:p>
            <a:endParaRPr lang="en-GB">
              <a:solidFill>
                <a:srgbClr val="94C600"/>
              </a:solidFill>
            </a:endParaRPr>
          </a:p>
        </p:txBody>
      </p:sp>
      <p:sp>
        <p:nvSpPr>
          <p:cNvPr id="5" name="Slide Number Placeholder 4"/>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135427056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3" name="Footer Placeholder 2"/>
          <p:cNvSpPr>
            <a:spLocks noGrp="1"/>
          </p:cNvSpPr>
          <p:nvPr>
            <p:ph type="ftr" sz="quarter" idx="11"/>
          </p:nvPr>
        </p:nvSpPr>
        <p:spPr/>
        <p:txBody>
          <a:bodyPr/>
          <a:lstStyle/>
          <a:p>
            <a:endParaRPr lang="en-GB">
              <a:solidFill>
                <a:srgbClr val="94C600"/>
              </a:solidFill>
            </a:endParaRPr>
          </a:p>
        </p:txBody>
      </p:sp>
      <p:sp>
        <p:nvSpPr>
          <p:cNvPr id="4" name="Slide Number Placeholder 3"/>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349570513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Rectangle 45"/>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Rectangle 56"/>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Date Placeholder 4"/>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7" name="Slide Number Placeholder 6"/>
          <p:cNvSpPr>
            <a:spLocks noGrp="1"/>
          </p:cNvSpPr>
          <p:nvPr>
            <p:ph type="sldNum" sz="quarter" idx="12"/>
          </p:nvPr>
        </p:nvSpPr>
        <p:spPr/>
        <p:txBody>
          <a:bodyPr/>
          <a:lstStyle/>
          <a:p>
            <a:fld id="{236F8FAF-9B30-420E-8B91-5F07798D1F28}" type="slidenum">
              <a:rPr lang="en-GB" smtClean="0"/>
              <a:pPr/>
              <a:t>‹#›</a:t>
            </a:fld>
            <a:endParaRPr lang="en-GB"/>
          </a:p>
        </p:txBody>
      </p:sp>
      <p:sp>
        <p:nvSpPr>
          <p:cNvPr id="58" name="Rectangle 57"/>
          <p:cNvSpPr/>
          <p:nvPr/>
        </p:nvSpPr>
        <p:spPr>
          <a:xfrm>
            <a:off x="1207429" y="601884"/>
            <a:ext cx="4749676"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Content Placeholder 2"/>
          <p:cNvSpPr>
            <a:spLocks noGrp="1"/>
          </p:cNvSpPr>
          <p:nvPr>
            <p:ph idx="1"/>
          </p:nvPr>
        </p:nvSpPr>
        <p:spPr>
          <a:xfrm>
            <a:off x="1527859" y="856527"/>
            <a:ext cx="4120587"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GB">
              <a:solidFill>
                <a:srgbClr val="94C600"/>
              </a:solidFill>
            </a:endParaRPr>
          </a:p>
        </p:txBody>
      </p:sp>
      <p:sp>
        <p:nvSpPr>
          <p:cNvPr id="2" name="Title 1"/>
          <p:cNvSpPr>
            <a:spLocks noGrp="1"/>
          </p:cNvSpPr>
          <p:nvPr>
            <p:ph type="title"/>
          </p:nvPr>
        </p:nvSpPr>
        <p:spPr>
          <a:xfrm>
            <a:off x="6319777" y="2657435"/>
            <a:ext cx="4406096"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6315456" y="4136994"/>
            <a:ext cx="4398379"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1751709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509872" y="0"/>
            <a:ext cx="13243109"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94" name="Rectangle 93"/>
          <p:cNvSpPr/>
          <p:nvPr/>
        </p:nvSpPr>
        <p:spPr>
          <a:xfrm>
            <a:off x="6081656" y="-21511"/>
            <a:ext cx="4905488"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1" name="Rectangle 10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2" name="Rectangle 101"/>
          <p:cNvSpPr/>
          <p:nvPr/>
        </p:nvSpPr>
        <p:spPr>
          <a:xfrm>
            <a:off x="1207429" y="601884"/>
            <a:ext cx="4749676"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6201185" y="6088284"/>
            <a:ext cx="46736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312565" y="2660904"/>
            <a:ext cx="4401312"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340278" y="693795"/>
            <a:ext cx="4479497"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312841" y="4133089"/>
            <a:ext cx="4400764"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BD7BF-B018-4556-BC33-A74B52733F0C}" type="datetimeFigureOut">
              <a:rPr lang="en-GB" smtClean="0"/>
              <a:pPr/>
              <a:t>17/04/2024</a:t>
            </a:fld>
            <a:endParaRPr lang="en-GB"/>
          </a:p>
        </p:txBody>
      </p:sp>
      <p:sp>
        <p:nvSpPr>
          <p:cNvPr id="6" name="Footer Placeholder 5"/>
          <p:cNvSpPr>
            <a:spLocks noGrp="1"/>
          </p:cNvSpPr>
          <p:nvPr>
            <p:ph type="ftr" sz="quarter" idx="11"/>
          </p:nvPr>
        </p:nvSpPr>
        <p:spPr>
          <a:xfrm>
            <a:off x="6188597" y="5724836"/>
            <a:ext cx="4658219" cy="365125"/>
          </a:xfrm>
        </p:spPr>
        <p:txBody>
          <a:bodyPr>
            <a:normAutofit/>
          </a:bodyPr>
          <a:lstStyle/>
          <a:p>
            <a:endParaRPr lang="en-GB">
              <a:solidFill>
                <a:srgbClr val="94C600"/>
              </a:solidFill>
            </a:endParaRPr>
          </a:p>
        </p:txBody>
      </p:sp>
      <p:sp>
        <p:nvSpPr>
          <p:cNvPr id="7" name="Slide Number Placeholder 6"/>
          <p:cNvSpPr>
            <a:spLocks noGrp="1"/>
          </p:cNvSpPr>
          <p:nvPr>
            <p:ph type="sldNum" sz="quarter" idx="12"/>
          </p:nvPr>
        </p:nvSpPr>
        <p:spPr/>
        <p:txBody>
          <a:bodyPr/>
          <a:lstStyle/>
          <a:p>
            <a:fld id="{236F8FAF-9B30-420E-8B91-5F07798D1F28}" type="slidenum">
              <a:rPr lang="en-GB" smtClean="0"/>
              <a:pPr/>
              <a:t>‹#›</a:t>
            </a:fld>
            <a:endParaRPr lang="en-GB"/>
          </a:p>
        </p:txBody>
      </p:sp>
    </p:spTree>
    <p:extLst>
      <p:ext uri="{BB962C8B-B14F-4D97-AF65-F5344CB8AC3E}">
        <p14:creationId xmlns:p14="http://schemas.microsoft.com/office/powerpoint/2010/main" val="451460425"/>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406400" y="0"/>
            <a:ext cx="13243109"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66" name="Rectangle 65"/>
          <p:cNvSpPr/>
          <p:nvPr/>
        </p:nvSpPr>
        <p:spPr>
          <a:xfrm>
            <a:off x="609600" y="333488"/>
            <a:ext cx="109728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Rectangle 69"/>
          <p:cNvSpPr/>
          <p:nvPr/>
        </p:nvSpPr>
        <p:spPr>
          <a:xfrm>
            <a:off x="6081656" y="-21511"/>
            <a:ext cx="4905488"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1" name="Rectangle 70"/>
          <p:cNvSpPr/>
          <p:nvPr/>
        </p:nvSpPr>
        <p:spPr>
          <a:xfrm>
            <a:off x="6198795" y="-21510"/>
            <a:ext cx="46736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1391320" y="1027664"/>
            <a:ext cx="9366325"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391323" y="2323652"/>
            <a:ext cx="9036423"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96517" y="224493"/>
            <a:ext cx="2844800" cy="365125"/>
          </a:xfrm>
          <a:prstGeom prst="rect">
            <a:avLst/>
          </a:prstGeom>
        </p:spPr>
        <p:txBody>
          <a:bodyPr vert="horz" lIns="91440" tIns="45720" rIns="91440" bIns="45720" rtlCol="0" anchor="ctr"/>
          <a:lstStyle>
            <a:lvl1pPr algn="r">
              <a:defRPr sz="1200">
                <a:solidFill>
                  <a:srgbClr val="FEFEFE"/>
                </a:solidFill>
              </a:defRPr>
            </a:lvl1pPr>
          </a:lstStyle>
          <a:p>
            <a:fld id="{E73BD7BF-B018-4556-BC33-A74B52733F0C}" type="datetimeFigureOut">
              <a:rPr lang="en-GB" smtClean="0"/>
              <a:pPr/>
              <a:t>17/04/2024</a:t>
            </a:fld>
            <a:endParaRPr lang="en-GB"/>
          </a:p>
        </p:txBody>
      </p:sp>
      <p:sp>
        <p:nvSpPr>
          <p:cNvPr id="5" name="Footer Placeholder 4"/>
          <p:cNvSpPr>
            <a:spLocks noGrp="1"/>
          </p:cNvSpPr>
          <p:nvPr>
            <p:ph type="ftr" sz="quarter" idx="3"/>
          </p:nvPr>
        </p:nvSpPr>
        <p:spPr>
          <a:xfrm>
            <a:off x="6188597" y="5852161"/>
            <a:ext cx="4669536" cy="365125"/>
          </a:xfrm>
          <a:prstGeom prst="rect">
            <a:avLst/>
          </a:prstGeom>
        </p:spPr>
        <p:txBody>
          <a:bodyPr vert="horz" lIns="91440" tIns="45720" rIns="91440" bIns="45720" rtlCol="0" anchor="ctr"/>
          <a:lstStyle>
            <a:lvl1pPr algn="r">
              <a:defRPr sz="1200">
                <a:solidFill>
                  <a:schemeClr val="accent1"/>
                </a:solidFill>
              </a:defRPr>
            </a:lvl1pPr>
          </a:lstStyle>
          <a:p>
            <a:endParaRPr lang="en-GB">
              <a:solidFill>
                <a:srgbClr val="94C600"/>
              </a:solidFill>
            </a:endParaRPr>
          </a:p>
        </p:txBody>
      </p:sp>
      <p:sp>
        <p:nvSpPr>
          <p:cNvPr id="6" name="Slide Number Placeholder 5"/>
          <p:cNvSpPr>
            <a:spLocks noGrp="1"/>
          </p:cNvSpPr>
          <p:nvPr>
            <p:ph type="sldNum" sz="quarter" idx="4"/>
          </p:nvPr>
        </p:nvSpPr>
        <p:spPr>
          <a:xfrm>
            <a:off x="6198795" y="224492"/>
            <a:ext cx="1776208" cy="365125"/>
          </a:xfrm>
          <a:prstGeom prst="rect">
            <a:avLst/>
          </a:prstGeom>
        </p:spPr>
        <p:txBody>
          <a:bodyPr vert="horz" lIns="91440" tIns="45720" rIns="91440" bIns="45720" rtlCol="0" anchor="ctr"/>
          <a:lstStyle>
            <a:lvl1pPr algn="l">
              <a:defRPr sz="1200">
                <a:solidFill>
                  <a:srgbClr val="FEFEFE"/>
                </a:solidFill>
              </a:defRPr>
            </a:lvl1pPr>
          </a:lstStyle>
          <a:p>
            <a:fld id="{236F8FAF-9B30-420E-8B91-5F07798D1F28}" type="slidenum">
              <a:rPr lang="en-GB" smtClean="0"/>
              <a:pPr/>
              <a:t>‹#›</a:t>
            </a:fld>
            <a:endParaRPr lang="en-GB"/>
          </a:p>
        </p:txBody>
      </p:sp>
    </p:spTree>
    <p:extLst>
      <p:ext uri="{BB962C8B-B14F-4D97-AF65-F5344CB8AC3E}">
        <p14:creationId xmlns:p14="http://schemas.microsoft.com/office/powerpoint/2010/main" val="3766156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xStyles>
    <p:titleStyle>
      <a:lvl1pPr algn="l" defTabSz="914400" rtl="0" eaLnBrk="1" latinLnBrk="0" hangingPunct="1">
        <a:spcBef>
          <a:spcPct val="0"/>
        </a:spcBef>
        <a:buNone/>
        <a:defRPr sz="40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l" defTabSz="914400" rtl="0"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l" defTabSz="914400" rtl="0"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l" defTabSz="914400" rtl="0"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l" defTabSz="914400" rtl="0"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l" defTabSz="914400" rtl="0"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inspireandeducate@aol.co.uk"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2.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ectangle 5"/>
          <p:cNvSpPr/>
          <p:nvPr/>
        </p:nvSpPr>
        <p:spPr>
          <a:xfrm>
            <a:off x="954873" y="1348460"/>
            <a:ext cx="10282254" cy="4154984"/>
          </a:xfrm>
          <a:prstGeom prst="rect">
            <a:avLst/>
          </a:prstGeom>
        </p:spPr>
        <p:txBody>
          <a:bodyPr wrap="square">
            <a:spAutoFit/>
          </a:bodyPr>
          <a:lstStyle/>
          <a:p>
            <a:r>
              <a:rPr lang="en-GB" sz="2400" dirty="0">
                <a:solidFill>
                  <a:prstClr val="black"/>
                </a:solidFill>
                <a:latin typeface="Comic Sans MS" panose="030F0702030302020204" pitchFamily="66" charset="0"/>
              </a:rPr>
              <a:t>Thank you for purchasing one of my resources. I hope that you find it helpful. If you need to contact me for any reason please email me at </a:t>
            </a:r>
            <a:r>
              <a:rPr lang="en-GB" sz="2400" dirty="0">
                <a:solidFill>
                  <a:prstClr val="black"/>
                </a:solidFill>
                <a:latin typeface="Comic Sans MS" panose="030F0702030302020204" pitchFamily="66" charset="0"/>
                <a:hlinkClick r:id="rId3"/>
              </a:rPr>
              <a:t>inspireandeducate@aol.co.uk</a:t>
            </a:r>
            <a:endParaRPr lang="en-GB" sz="2400" dirty="0">
              <a:solidFill>
                <a:prstClr val="black"/>
              </a:solidFill>
              <a:latin typeface="Comic Sans MS" panose="030F0702030302020204" pitchFamily="66" charset="0"/>
            </a:endParaRPr>
          </a:p>
          <a:p>
            <a:endParaRPr lang="en-GB" sz="2400" dirty="0">
              <a:solidFill>
                <a:prstClr val="black"/>
              </a:solidFill>
              <a:latin typeface="Comic Sans MS" panose="030F0702030302020204" pitchFamily="66" charset="0"/>
            </a:endParaRPr>
          </a:p>
          <a:p>
            <a:endParaRPr lang="en-GB" sz="2400" dirty="0">
              <a:solidFill>
                <a:prstClr val="black"/>
              </a:solidFill>
              <a:latin typeface="Comic Sans MS" panose="030F0702030302020204" pitchFamily="66" charset="0"/>
            </a:endParaRPr>
          </a:p>
          <a:p>
            <a:endParaRPr lang="en-GB" sz="2400" dirty="0">
              <a:solidFill>
                <a:prstClr val="black"/>
              </a:solidFill>
              <a:latin typeface="Comic Sans MS" panose="030F0702030302020204" pitchFamily="66" charset="0"/>
            </a:endParaRPr>
          </a:p>
          <a:p>
            <a:r>
              <a:rPr lang="en-GB" sz="2400" dirty="0">
                <a:solidFill>
                  <a:prstClr val="black"/>
                </a:solidFill>
                <a:latin typeface="Comic Sans MS" panose="030F0702030302020204" pitchFamily="66" charset="0"/>
              </a:rPr>
              <a:t>If you are happy with this resource and would like to leave a review for it, as a token of appreciation, you can choose another of my resources for free up to the same value as your purchased resource. Just email me with your user name, the resource you have purchased and reviewed and the resource you would like for free.</a:t>
            </a:r>
          </a:p>
        </p:txBody>
      </p:sp>
      <p:pic>
        <p:nvPicPr>
          <p:cNvPr id="4" name="Picture 3"/>
          <p:cNvPicPr>
            <a:picLocks noChangeAspect="1"/>
          </p:cNvPicPr>
          <p:nvPr/>
        </p:nvPicPr>
        <p:blipFill rotWithShape="1">
          <a:blip r:embed="rId4"/>
          <a:srcRect l="7813" t="10459" r="6776" b="7633"/>
          <a:stretch/>
        </p:blipFill>
        <p:spPr>
          <a:xfrm>
            <a:off x="1004341" y="2233534"/>
            <a:ext cx="5441430" cy="3612630"/>
          </a:xfrm>
          <a:prstGeom prst="rect">
            <a:avLst/>
          </a:prstGeom>
        </p:spPr>
      </p:pic>
      <p:pic>
        <p:nvPicPr>
          <p:cNvPr id="2" name="Picture 1"/>
          <p:cNvPicPr>
            <a:picLocks noChangeAspect="1"/>
          </p:cNvPicPr>
          <p:nvPr/>
        </p:nvPicPr>
        <p:blipFill rotWithShape="1">
          <a:blip r:embed="rId5"/>
          <a:srcRect b="16359"/>
          <a:stretch/>
        </p:blipFill>
        <p:spPr>
          <a:xfrm>
            <a:off x="683715" y="416457"/>
            <a:ext cx="10824569" cy="6018989"/>
          </a:xfrm>
          <a:prstGeom prst="rect">
            <a:avLst/>
          </a:prstGeom>
        </p:spPr>
      </p:pic>
      <p:pic>
        <p:nvPicPr>
          <p:cNvPr id="11" name="Picture 10"/>
          <p:cNvPicPr>
            <a:picLocks noChangeAspect="1"/>
          </p:cNvPicPr>
          <p:nvPr/>
        </p:nvPicPr>
        <p:blipFill>
          <a:blip r:embed="rId6"/>
          <a:stretch>
            <a:fillRect/>
          </a:stretch>
        </p:blipFill>
        <p:spPr>
          <a:xfrm>
            <a:off x="5591363" y="-103603"/>
            <a:ext cx="5553937" cy="1292464"/>
          </a:xfrm>
          <a:prstGeom prst="rect">
            <a:avLst/>
          </a:prstGeom>
        </p:spPr>
      </p:pic>
    </p:spTree>
    <p:extLst>
      <p:ext uri="{BB962C8B-B14F-4D97-AF65-F5344CB8AC3E}">
        <p14:creationId xmlns:p14="http://schemas.microsoft.com/office/powerpoint/2010/main" val="57195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7819857" y="1580171"/>
            <a:ext cx="3389375" cy="3777243"/>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On Earth Day people do things to make the earth better.  Here a garden is being planted in Israel.</a:t>
            </a:r>
          </a:p>
        </p:txBody>
      </p:sp>
      <p:pic>
        <p:nvPicPr>
          <p:cNvPr id="24578" name="Picture 2" descr="https://c2.staticflickr.com/6/5347/7096087317_e382fd54ae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782" y="981194"/>
            <a:ext cx="6491605" cy="486870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43969676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55723" y="1005167"/>
            <a:ext cx="3856602" cy="484157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2020 marked the 50th anniversary of Earth Day. To mark 50 years, Earth Day Network set a goal of planting 7.8 billion trees - one tree for every person on earth. </a:t>
            </a:r>
          </a:p>
        </p:txBody>
      </p:sp>
      <p:pic>
        <p:nvPicPr>
          <p:cNvPr id="9" name="Picture 8"/>
          <p:cNvPicPr>
            <a:picLocks noChangeAspect="1"/>
          </p:cNvPicPr>
          <p:nvPr/>
        </p:nvPicPr>
        <p:blipFill>
          <a:blip r:embed="rId3"/>
          <a:stretch>
            <a:fillRect/>
          </a:stretch>
        </p:blipFill>
        <p:spPr>
          <a:xfrm>
            <a:off x="5591363" y="-103603"/>
            <a:ext cx="5553937" cy="1292464"/>
          </a:xfrm>
          <a:prstGeom prst="rect">
            <a:avLst/>
          </a:prstGeom>
        </p:spPr>
      </p:pic>
      <p:pic>
        <p:nvPicPr>
          <p:cNvPr id="10" name="Picture 2" descr="File:RES students plant trees for Earth Day 150422-F-NH180-003.jpg"/>
          <p:cNvPicPr>
            <a:picLocks noChangeAspect="1" noChangeArrowheads="1"/>
          </p:cNvPicPr>
          <p:nvPr/>
        </p:nvPicPr>
        <p:blipFill rotWithShape="1">
          <a:blip r:embed="rId4">
            <a:extLst>
              <a:ext uri="{28A0092B-C50C-407E-A947-70E740481C1C}">
                <a14:useLocalDpi xmlns:a14="http://schemas.microsoft.com/office/drawing/2010/main" val="0"/>
              </a:ext>
            </a:extLst>
          </a:blip>
          <a:srcRect l="3898" r="17914"/>
          <a:stretch/>
        </p:blipFill>
        <p:spPr bwMode="auto">
          <a:xfrm>
            <a:off x="5184120" y="923461"/>
            <a:ext cx="6368421" cy="5090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0387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924337" y="517860"/>
            <a:ext cx="4346549" cy="5816184"/>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black"/>
              </a:solidFill>
              <a:latin typeface="Calibri" panose="020F0502020204030204" pitchFamily="34" charset="0"/>
              <a:cs typeface="Calibri" panose="020F0502020204030204" pitchFamily="34" charset="0"/>
            </a:endParaRPr>
          </a:p>
          <a:p>
            <a:pPr algn="ctr"/>
            <a:r>
              <a:rPr lang="en-GB" sz="3200" dirty="0">
                <a:solidFill>
                  <a:prstClr val="black"/>
                </a:solidFill>
                <a:latin typeface="Calibri" panose="020F0502020204030204" pitchFamily="34" charset="0"/>
                <a:cs typeface="Calibri" panose="020F0502020204030204" pitchFamily="34" charset="0"/>
              </a:rPr>
              <a:t>Each year Earth Day has a theme. In 2022 and 2023 the Earth Day theme was ‘Invest in Our Planet’. It encouraged governments, businesses and people to develop and use green solutions to help to combat climate change. </a:t>
            </a:r>
          </a:p>
          <a:p>
            <a:pPr algn="ctr"/>
            <a:endParaRPr lang="en-GB" sz="3200" dirty="0">
              <a:solidFill>
                <a:prstClr val="black"/>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5658819" y="-103603"/>
            <a:ext cx="5553937" cy="1292464"/>
          </a:xfrm>
          <a:prstGeom prst="rect">
            <a:avLst/>
          </a:prstGeom>
        </p:spPr>
      </p:pic>
      <p:pic>
        <p:nvPicPr>
          <p:cNvPr id="3" name="Picture 2"/>
          <p:cNvPicPr>
            <a:picLocks noChangeAspect="1"/>
          </p:cNvPicPr>
          <p:nvPr/>
        </p:nvPicPr>
        <p:blipFill>
          <a:blip r:embed="rId4"/>
          <a:stretch>
            <a:fillRect/>
          </a:stretch>
        </p:blipFill>
        <p:spPr>
          <a:xfrm>
            <a:off x="5532072" y="1637964"/>
            <a:ext cx="5807430" cy="3575975"/>
          </a:xfrm>
          <a:prstGeom prst="rect">
            <a:avLst/>
          </a:prstGeom>
        </p:spPr>
      </p:pic>
    </p:spTree>
    <p:extLst>
      <p:ext uri="{BB962C8B-B14F-4D97-AF65-F5344CB8AC3E}">
        <p14:creationId xmlns:p14="http://schemas.microsoft.com/office/powerpoint/2010/main" val="2986837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6702427" y="960864"/>
            <a:ext cx="4428627" cy="5229767"/>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black"/>
              </a:solidFill>
              <a:latin typeface="Calibri" panose="020F0502020204030204" pitchFamily="34" charset="0"/>
              <a:cs typeface="Calibri" panose="020F0502020204030204" pitchFamily="34" charset="0"/>
            </a:endParaRPr>
          </a:p>
          <a:p>
            <a:pPr algn="ctr"/>
            <a:r>
              <a:rPr lang="en-GB" sz="3200" dirty="0">
                <a:solidFill>
                  <a:prstClr val="black"/>
                </a:solidFill>
                <a:latin typeface="Calibri" panose="020F0502020204030204" pitchFamily="34" charset="0"/>
                <a:cs typeface="Calibri" panose="020F0502020204030204" pitchFamily="34" charset="0"/>
              </a:rPr>
              <a:t>The Earth Day theme for 2024 is “Planet v Plastics”. It is encouraging countries, governments, organisations and individuals to take action to reduce plastic production by 60% by 2040.</a:t>
            </a:r>
          </a:p>
          <a:p>
            <a:pPr algn="ctr"/>
            <a:endParaRPr lang="en-GB" sz="3200" dirty="0">
              <a:solidFill>
                <a:prstClr val="black"/>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3"/>
          <a:stretch>
            <a:fillRect/>
          </a:stretch>
        </p:blipFill>
        <p:spPr>
          <a:xfrm>
            <a:off x="5658819" y="-103603"/>
            <a:ext cx="5553937" cy="1292464"/>
          </a:xfrm>
          <a:prstGeom prst="rect">
            <a:avLst/>
          </a:prstGeom>
        </p:spPr>
      </p:pic>
      <p:pic>
        <p:nvPicPr>
          <p:cNvPr id="5" name="Picture 4"/>
          <p:cNvPicPr>
            <a:picLocks noChangeAspect="1"/>
          </p:cNvPicPr>
          <p:nvPr/>
        </p:nvPicPr>
        <p:blipFill>
          <a:blip r:embed="rId4"/>
          <a:stretch>
            <a:fillRect/>
          </a:stretch>
        </p:blipFill>
        <p:spPr>
          <a:xfrm>
            <a:off x="953199" y="1113963"/>
            <a:ext cx="5279594" cy="5151566"/>
          </a:xfrm>
          <a:prstGeom prst="rect">
            <a:avLst/>
          </a:prstGeom>
        </p:spPr>
      </p:pic>
    </p:spTree>
    <p:extLst>
      <p:ext uri="{BB962C8B-B14F-4D97-AF65-F5344CB8AC3E}">
        <p14:creationId xmlns:p14="http://schemas.microsoft.com/office/powerpoint/2010/main" val="1580523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158496" y="1844051"/>
            <a:ext cx="3498048" cy="3249483"/>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Plastic objects that we use once and throw away are a growing world-wide problem.</a:t>
            </a:r>
          </a:p>
        </p:txBody>
      </p:sp>
      <p:pic>
        <p:nvPicPr>
          <p:cNvPr id="3074" name="Picture 2" descr="Pollution, Garbage, Thrown Away, Waste, Disposed O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3727" y="1263533"/>
            <a:ext cx="6056312" cy="454223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591363" y="-103603"/>
            <a:ext cx="5553937" cy="1292464"/>
          </a:xfrm>
          <a:prstGeom prst="rect">
            <a:avLst/>
          </a:prstGeom>
        </p:spPr>
      </p:pic>
    </p:spTree>
    <p:extLst>
      <p:ext uri="{BB962C8B-B14F-4D97-AF65-F5344CB8AC3E}">
        <p14:creationId xmlns:p14="http://schemas.microsoft.com/office/powerpoint/2010/main" val="77959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8182552" y="1777134"/>
            <a:ext cx="3196997" cy="3297635"/>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Every square mile of the sea has more than 46,000 pieces of plastic in it.</a:t>
            </a:r>
          </a:p>
        </p:txBody>
      </p:sp>
      <p:pic>
        <p:nvPicPr>
          <p:cNvPr id="9" name="Picture 2" descr="https://upload.wikimedia.org/wikipedia/commons/thumb/2/29/Beach_in_Sharm_el-Naga01.jpg/1024px-Beach_in_Sharm_el-Naga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737" y="895242"/>
            <a:ext cx="7139677" cy="5354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3"/>
          <a:stretch>
            <a:fillRect/>
          </a:stretch>
        </p:blipFill>
        <p:spPr>
          <a:xfrm>
            <a:off x="5591363" y="-103603"/>
            <a:ext cx="5553937" cy="1292464"/>
          </a:xfrm>
          <a:prstGeom prst="rect">
            <a:avLst/>
          </a:prstGeom>
        </p:spPr>
      </p:pic>
    </p:spTree>
    <p:extLst>
      <p:ext uri="{BB962C8B-B14F-4D97-AF65-F5344CB8AC3E}">
        <p14:creationId xmlns:p14="http://schemas.microsoft.com/office/powerpoint/2010/main" val="259395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845940" y="1738560"/>
            <a:ext cx="2773225" cy="3460466"/>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About 8 million tons of plastic goes into the oceans each year.</a:t>
            </a:r>
          </a:p>
        </p:txBody>
      </p:sp>
      <p:pic>
        <p:nvPicPr>
          <p:cNvPr id="2050" name="Picture 2" descr="Guise, Waste, Line Costs, Coast, Beach, Tra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4057" y="869429"/>
            <a:ext cx="7115542" cy="5336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5591363" y="-103603"/>
            <a:ext cx="5553937" cy="1292464"/>
          </a:xfrm>
          <a:prstGeom prst="rect">
            <a:avLst/>
          </a:prstGeom>
        </p:spPr>
      </p:pic>
    </p:spTree>
    <p:extLst>
      <p:ext uri="{BB962C8B-B14F-4D97-AF65-F5344CB8AC3E}">
        <p14:creationId xmlns:p14="http://schemas.microsoft.com/office/powerpoint/2010/main" val="1615649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7707548" y="881816"/>
            <a:ext cx="3632051" cy="5173954"/>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The chemicals used in some plastics are harmful to human health and have been linked with cancer. Plastics also harm animals, birds, and sea creatures. </a:t>
            </a:r>
          </a:p>
        </p:txBody>
      </p:sp>
      <p:pic>
        <p:nvPicPr>
          <p:cNvPr id="4098" name="Picture 2" descr="https://upload.wikimedia.org/wikipedia/commons/thumb/e/e0/Albatross_at_Midway_Atoll_Refuge_%288080507529%29.jpg/800px-Albatross_at_Midway_Atoll_Refuge_%288080507529%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8874" y="1043618"/>
            <a:ext cx="6361112" cy="48503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591363" y="-103603"/>
            <a:ext cx="5553937" cy="1292464"/>
          </a:xfrm>
          <a:prstGeom prst="rect">
            <a:avLst/>
          </a:prstGeom>
        </p:spPr>
      </p:pic>
    </p:spTree>
    <p:extLst>
      <p:ext uri="{BB962C8B-B14F-4D97-AF65-F5344CB8AC3E}">
        <p14:creationId xmlns:p14="http://schemas.microsoft.com/office/powerpoint/2010/main" val="4075499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6916663" y="928139"/>
            <a:ext cx="4442142" cy="522739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More than 500 billion plastic bags were produced worldwide in 2023. That is equal to one million bags per minute. Most plastic bags are used for a very short time yet take hundreds of years to break down. </a:t>
            </a:r>
          </a:p>
        </p:txBody>
      </p:sp>
      <p:pic>
        <p:nvPicPr>
          <p:cNvPr id="9" name="Picture 8"/>
          <p:cNvPicPr>
            <a:picLocks noChangeAspect="1"/>
          </p:cNvPicPr>
          <p:nvPr/>
        </p:nvPicPr>
        <p:blipFill>
          <a:blip r:embed="rId3"/>
          <a:stretch>
            <a:fillRect/>
          </a:stretch>
        </p:blipFill>
        <p:spPr>
          <a:xfrm>
            <a:off x="5658819" y="-103603"/>
            <a:ext cx="5553937" cy="1292464"/>
          </a:xfrm>
          <a:prstGeom prst="rect">
            <a:avLst/>
          </a:prstGeom>
        </p:spPr>
      </p:pic>
      <p:pic>
        <p:nvPicPr>
          <p:cNvPr id="2050" name="Picture 2" descr="https://live.staticflickr.com/60/167934944_e6fa9713c3_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2929" y="1072979"/>
            <a:ext cx="5831851" cy="4937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40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45487" y="517858"/>
            <a:ext cx="4488313" cy="5816183"/>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At least 11 million tons of plastic are dumped into our oceans every year. That is equal to dumping one refuse truck full of plastic into the ocean every minute. If nothing is done, this will increase to two trucks a minute by 2030 and four per minute by 2050.</a:t>
            </a:r>
          </a:p>
        </p:txBody>
      </p:sp>
      <p:pic>
        <p:nvPicPr>
          <p:cNvPr id="9" name="Picture 8"/>
          <p:cNvPicPr>
            <a:picLocks noChangeAspect="1"/>
          </p:cNvPicPr>
          <p:nvPr/>
        </p:nvPicPr>
        <p:blipFill>
          <a:blip r:embed="rId3"/>
          <a:stretch>
            <a:fillRect/>
          </a:stretch>
        </p:blipFill>
        <p:spPr>
          <a:xfrm>
            <a:off x="5658819" y="-103603"/>
            <a:ext cx="5553937" cy="1292464"/>
          </a:xfrm>
          <a:prstGeom prst="rect">
            <a:avLst/>
          </a:prstGeom>
        </p:spPr>
      </p:pic>
      <p:pic>
        <p:nvPicPr>
          <p:cNvPr id="1026" name="Picture 2" descr="Plastic bags lodging in the underwa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832" r="16277"/>
          <a:stretch/>
        </p:blipFill>
        <p:spPr bwMode="auto">
          <a:xfrm>
            <a:off x="5946875" y="907434"/>
            <a:ext cx="5390900" cy="5037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013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39609" y="1390660"/>
            <a:ext cx="4016002" cy="4070583"/>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Earth Day takes place very year on the 22</a:t>
            </a:r>
            <a:r>
              <a:rPr lang="en-GB" sz="3200" baseline="30000" dirty="0">
                <a:solidFill>
                  <a:prstClr val="black"/>
                </a:solidFill>
                <a:latin typeface="Calibri" panose="020F0502020204030204" pitchFamily="34" charset="0"/>
                <a:cs typeface="Calibri" panose="020F0502020204030204" pitchFamily="34" charset="0"/>
              </a:rPr>
              <a:t>nd</a:t>
            </a:r>
            <a:r>
              <a:rPr lang="en-GB" sz="3200" dirty="0">
                <a:solidFill>
                  <a:prstClr val="black"/>
                </a:solidFill>
                <a:latin typeface="Calibri" panose="020F0502020204030204" pitchFamily="34" charset="0"/>
                <a:cs typeface="Calibri" panose="020F0502020204030204" pitchFamily="34" charset="0"/>
              </a:rPr>
              <a:t> of April. was founded to make people think about the planet earth and how to look after it.</a:t>
            </a:r>
          </a:p>
        </p:txBody>
      </p:sp>
      <p:pic>
        <p:nvPicPr>
          <p:cNvPr id="9" name="Picture 8"/>
          <p:cNvPicPr>
            <a:picLocks noChangeAspect="1"/>
          </p:cNvPicPr>
          <p:nvPr/>
        </p:nvPicPr>
        <p:blipFill>
          <a:blip r:embed="rId3"/>
          <a:stretch>
            <a:fillRect/>
          </a:stretch>
        </p:blipFill>
        <p:spPr>
          <a:xfrm>
            <a:off x="5658819" y="-103603"/>
            <a:ext cx="5553937" cy="1292464"/>
          </a:xfrm>
          <a:prstGeom prst="rect">
            <a:avLst/>
          </a:prstGeom>
        </p:spPr>
      </p:pic>
      <p:pic>
        <p:nvPicPr>
          <p:cNvPr id="10" name="Picture 9"/>
          <p:cNvPicPr>
            <a:picLocks noChangeAspect="1"/>
          </p:cNvPicPr>
          <p:nvPr/>
        </p:nvPicPr>
        <p:blipFill>
          <a:blip r:embed="rId4"/>
          <a:stretch>
            <a:fillRect/>
          </a:stretch>
        </p:blipFill>
        <p:spPr>
          <a:xfrm>
            <a:off x="5503907" y="785464"/>
            <a:ext cx="5366657" cy="5366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6894611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331470" y="329184"/>
            <a:ext cx="11498580"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ounded Rectangular Callout 9"/>
          <p:cNvSpPr/>
          <p:nvPr/>
        </p:nvSpPr>
        <p:spPr>
          <a:xfrm>
            <a:off x="7730833" y="2043193"/>
            <a:ext cx="3079213" cy="2765517"/>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So, what can we do to reduce plastic production?</a:t>
            </a:r>
          </a:p>
        </p:txBody>
      </p:sp>
      <p:pic>
        <p:nvPicPr>
          <p:cNvPr id="12" name="Picture 4" descr="Cartoon, Doodle, Painting, People, Person, Charac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270" y="669719"/>
            <a:ext cx="5518560" cy="551856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360429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331470" y="329184"/>
            <a:ext cx="1151001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7556555" y="1160232"/>
            <a:ext cx="3858718" cy="4864404"/>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could ask the local shops, cafes and restaurants we visit to stop using plastic packaging. We could refuse plastic cutlery, straws and cups and tell them why.</a:t>
            </a:r>
          </a:p>
        </p:txBody>
      </p:sp>
      <p:pic>
        <p:nvPicPr>
          <p:cNvPr id="23554" name="Picture 2" descr="Two Plastic Cup on Brown Wooden Table, bar, beverage, blur, cold, HD wallpap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373" y="1486286"/>
            <a:ext cx="6314975" cy="4212297"/>
          </a:xfrm>
          <a:prstGeom prst="rect">
            <a:avLst/>
          </a:prstGeom>
          <a:noFill/>
          <a:extLst>
            <a:ext uri="{909E8E84-426E-40DD-AFC4-6F175D3DCCD1}">
              <a14:hiddenFill xmlns:a14="http://schemas.microsoft.com/office/drawing/2010/main">
                <a:solidFill>
                  <a:srgbClr val="FFFFFF"/>
                </a:solidFill>
              </a14:hiddenFill>
            </a:ext>
          </a:extLst>
        </p:spPr>
      </p:pic>
      <p:sp>
        <p:nvSpPr>
          <p:cNvPr id="2" name="Multiply 1"/>
          <p:cNvSpPr/>
          <p:nvPr/>
        </p:nvSpPr>
        <p:spPr>
          <a:xfrm>
            <a:off x="1399181" y="1501071"/>
            <a:ext cx="4751882" cy="3989942"/>
          </a:xfrm>
          <a:prstGeom prst="mathMultiply">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37864004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421411" y="284214"/>
            <a:ext cx="11510010" cy="6311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1038313" y="1769001"/>
            <a:ext cx="3327815" cy="3341884"/>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When shopping we could choose food with no plastic packaging and buy plastic free products.</a:t>
            </a:r>
          </a:p>
        </p:txBody>
      </p:sp>
      <p:pic>
        <p:nvPicPr>
          <p:cNvPr id="8196" name="Picture 4" descr="zero waste, plastic, minimalism, eco-friendly, cleaning, green, organic, sustainable, natural, t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030" y="681669"/>
            <a:ext cx="6042685" cy="57837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957038651"/>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464696" y="261938"/>
            <a:ext cx="11510010" cy="62887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6377115" y="2524159"/>
            <a:ext cx="4825615" cy="1190558"/>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could use a reusable bag for our shopping. </a:t>
            </a:r>
          </a:p>
        </p:txBody>
      </p:sp>
      <p:pic>
        <p:nvPicPr>
          <p:cNvPr id="26630" name="Picture 6" descr="File:USENIX tote ba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591" y="551379"/>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3002729009"/>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421411" y="284214"/>
            <a:ext cx="11510010" cy="63114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8825662" y="1512727"/>
            <a:ext cx="2590113" cy="3854431"/>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could buy loose products and take a re-usable container to put them in.</a:t>
            </a:r>
          </a:p>
        </p:txBody>
      </p:sp>
      <p:pic>
        <p:nvPicPr>
          <p:cNvPr id="8194" name="Picture 2" descr="https://publicinterestnetwork.org/wp-content/uploads/2023/02/frspices_indian_chili_cooking-image-kycfgpm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016" y="982869"/>
            <a:ext cx="7620000" cy="50768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408510890"/>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355120" y="261938"/>
            <a:ext cx="11510010" cy="63264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8156751" y="1274759"/>
            <a:ext cx="3541464" cy="4300806"/>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could try to change to a zero-waste lifestyle. We could use bamboo toothbrushes instead of plastic toothbrushes.</a:t>
            </a:r>
          </a:p>
        </p:txBody>
      </p:sp>
      <p:pic>
        <p:nvPicPr>
          <p:cNvPr id="6" name="Picture 2" descr="https://live.staticflickr.com/65535/48551776982_1a1ba81eb5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950" y="1135065"/>
            <a:ext cx="7300886" cy="48696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210210959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331470" y="329184"/>
            <a:ext cx="1151001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486828" y="731913"/>
            <a:ext cx="11010627" cy="1096888"/>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could choose plastic-free personal care products such as soap and shampoo bars. </a:t>
            </a:r>
          </a:p>
        </p:txBody>
      </p:sp>
      <p:pic>
        <p:nvPicPr>
          <p:cNvPr id="5" name="Picture 2" descr="Gratis bilder av Tvål"/>
          <p:cNvPicPr>
            <a:picLocks noChangeAspect="1" noChangeArrowheads="1"/>
          </p:cNvPicPr>
          <p:nvPr/>
        </p:nvPicPr>
        <p:blipFill rotWithShape="1">
          <a:blip r:embed="rId3">
            <a:extLst>
              <a:ext uri="{28A0092B-C50C-407E-A947-70E740481C1C}">
                <a14:useLocalDpi xmlns:a14="http://schemas.microsoft.com/office/drawing/2010/main" val="0"/>
              </a:ext>
            </a:extLst>
          </a:blip>
          <a:srcRect t="9114" b="10405"/>
          <a:stretch/>
        </p:blipFill>
        <p:spPr bwMode="auto">
          <a:xfrm>
            <a:off x="2340359" y="2009335"/>
            <a:ext cx="7096754" cy="42835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508100487"/>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p:nvSpPr>
        <p:spPr>
          <a:xfrm>
            <a:off x="331470" y="329184"/>
            <a:ext cx="1151001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651510" y="819465"/>
            <a:ext cx="10869929"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use Earth Day as a time to think about our own impact on the environment. </a:t>
            </a:r>
          </a:p>
        </p:txBody>
      </p:sp>
      <p:pic>
        <p:nvPicPr>
          <p:cNvPr id="9" name="Picture 8"/>
          <p:cNvPicPr>
            <a:picLocks noChangeAspect="1"/>
          </p:cNvPicPr>
          <p:nvPr/>
        </p:nvPicPr>
        <p:blipFill>
          <a:blip r:embed="rId2"/>
          <a:stretch>
            <a:fillRect/>
          </a:stretch>
        </p:blipFill>
        <p:spPr>
          <a:xfrm>
            <a:off x="3115376" y="2039106"/>
            <a:ext cx="5798677" cy="43490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8234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42900" y="329184"/>
            <a:ext cx="1151001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720089" y="840426"/>
            <a:ext cx="10824209"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do many things to help improve our environment. We can help by recycling.</a:t>
            </a:r>
          </a:p>
        </p:txBody>
      </p:sp>
      <p:pic>
        <p:nvPicPr>
          <p:cNvPr id="11" name="Picture 10"/>
          <p:cNvPicPr>
            <a:picLocks noChangeAspect="1"/>
          </p:cNvPicPr>
          <p:nvPr/>
        </p:nvPicPr>
        <p:blipFill>
          <a:blip r:embed="rId2"/>
          <a:stretch>
            <a:fillRect/>
          </a:stretch>
        </p:blipFill>
        <p:spPr>
          <a:xfrm>
            <a:off x="1321270" y="2131058"/>
            <a:ext cx="3832555" cy="3981876"/>
          </a:xfrm>
          <a:prstGeom prst="rect">
            <a:avLst/>
          </a:prstGeom>
        </p:spPr>
      </p:pic>
      <p:pic>
        <p:nvPicPr>
          <p:cNvPr id="12" name="Picture 11"/>
          <p:cNvPicPr>
            <a:picLocks noChangeAspect="1"/>
          </p:cNvPicPr>
          <p:nvPr/>
        </p:nvPicPr>
        <p:blipFill>
          <a:blip r:embed="rId3"/>
          <a:stretch>
            <a:fillRect/>
          </a:stretch>
        </p:blipFill>
        <p:spPr>
          <a:xfrm>
            <a:off x="6132194" y="2574377"/>
            <a:ext cx="5100623" cy="3538557"/>
          </a:xfrm>
          <a:prstGeom prst="rect">
            <a:avLst/>
          </a:prstGeom>
        </p:spPr>
      </p:pic>
      <p:pic>
        <p:nvPicPr>
          <p:cNvPr id="9" name="Picture 8"/>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59536021"/>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31470" y="329184"/>
            <a:ext cx="1151001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725785" y="725650"/>
            <a:ext cx="10921365"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Recycling one ton of paper saves between 15 and 17 mature trees.</a:t>
            </a:r>
          </a:p>
        </p:txBody>
      </p:sp>
      <p:pic>
        <p:nvPicPr>
          <p:cNvPr id="4098" name="Picture 2" descr="https://c1.staticflickr.com/9/8120/8634008094_d3a905de16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63" y="1931758"/>
            <a:ext cx="6694011" cy="446485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832401795"/>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780288" y="900214"/>
            <a:ext cx="10436352"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Today, more than 193 countries around the world take part in Earth Day.</a:t>
            </a:r>
          </a:p>
        </p:txBody>
      </p:sp>
      <p:pic>
        <p:nvPicPr>
          <p:cNvPr id="19458" name="Picture 2" descr="Continents, Earth, Globe, Global, World, Internation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4144" y="2199978"/>
            <a:ext cx="8363712" cy="41818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77590754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20040" y="329184"/>
            <a:ext cx="1154430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8858250" y="1321471"/>
            <a:ext cx="2533105" cy="4486421"/>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Recycling one ton of paper can save enough energy to heat a home for six months.</a:t>
            </a:r>
          </a:p>
        </p:txBody>
      </p:sp>
      <p:pic>
        <p:nvPicPr>
          <p:cNvPr id="9" name="Picture 8"/>
          <p:cNvPicPr>
            <a:picLocks noChangeAspect="1"/>
          </p:cNvPicPr>
          <p:nvPr/>
        </p:nvPicPr>
        <p:blipFill>
          <a:blip r:embed="rId2"/>
          <a:stretch>
            <a:fillRect/>
          </a:stretch>
        </p:blipFill>
        <p:spPr>
          <a:xfrm>
            <a:off x="638914" y="947853"/>
            <a:ext cx="7801729" cy="523365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5663674" y="-103603"/>
            <a:ext cx="5553937" cy="1292464"/>
          </a:xfrm>
          <a:prstGeom prst="rect">
            <a:avLst/>
          </a:prstGeom>
        </p:spPr>
      </p:pic>
    </p:spTree>
    <p:extLst>
      <p:ext uri="{BB962C8B-B14F-4D97-AF65-F5344CB8AC3E}">
        <p14:creationId xmlns:p14="http://schemas.microsoft.com/office/powerpoint/2010/main" val="3948606628"/>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42900" y="329184"/>
            <a:ext cx="1149858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1788089" y="2567247"/>
            <a:ext cx="3093194" cy="1803092"/>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help by putting rubbish in a bin.</a:t>
            </a:r>
          </a:p>
        </p:txBody>
      </p:sp>
      <p:pic>
        <p:nvPicPr>
          <p:cNvPr id="9" name="Picture 8"/>
          <p:cNvPicPr>
            <a:picLocks noChangeAspect="1"/>
          </p:cNvPicPr>
          <p:nvPr/>
        </p:nvPicPr>
        <p:blipFill>
          <a:blip r:embed="rId2"/>
          <a:stretch>
            <a:fillRect/>
          </a:stretch>
        </p:blipFill>
        <p:spPr>
          <a:xfrm>
            <a:off x="6171903" y="868215"/>
            <a:ext cx="4264053" cy="5472581"/>
          </a:xfrm>
          <a:prstGeom prst="rect">
            <a:avLst/>
          </a:prstGeom>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523812093"/>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31470" y="329184"/>
            <a:ext cx="1151001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617377" y="1515484"/>
            <a:ext cx="3023078" cy="3820935"/>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help by reducing our usage of energy. We can switch off lights when we leave a room.</a:t>
            </a:r>
          </a:p>
        </p:txBody>
      </p:sp>
      <p:pic>
        <p:nvPicPr>
          <p:cNvPr id="11" name="Picture 10"/>
          <p:cNvPicPr>
            <a:picLocks noChangeAspect="1"/>
          </p:cNvPicPr>
          <p:nvPr/>
        </p:nvPicPr>
        <p:blipFill>
          <a:blip r:embed="rId2"/>
          <a:stretch>
            <a:fillRect/>
          </a:stretch>
        </p:blipFill>
        <p:spPr>
          <a:xfrm>
            <a:off x="3832233" y="852709"/>
            <a:ext cx="7848251" cy="52321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3179977634"/>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54330" y="329184"/>
            <a:ext cx="11498580"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8435787" y="1997697"/>
            <a:ext cx="3217992" cy="2942192"/>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turn off computers and TVs when we are not using them.</a:t>
            </a:r>
          </a:p>
        </p:txBody>
      </p:sp>
      <p:pic>
        <p:nvPicPr>
          <p:cNvPr id="9" name="Picture 8"/>
          <p:cNvPicPr>
            <a:picLocks noChangeAspect="1"/>
          </p:cNvPicPr>
          <p:nvPr/>
        </p:nvPicPr>
        <p:blipFill>
          <a:blip r:embed="rId2"/>
          <a:stretch>
            <a:fillRect/>
          </a:stretch>
        </p:blipFill>
        <p:spPr>
          <a:xfrm>
            <a:off x="665959" y="967888"/>
            <a:ext cx="7502716" cy="5001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524320731"/>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31470" y="329184"/>
            <a:ext cx="1154430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1165859" y="2250029"/>
            <a:ext cx="3075003" cy="2437527"/>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switch off the tap when brushing our teeth.</a:t>
            </a:r>
          </a:p>
        </p:txBody>
      </p:sp>
      <p:pic>
        <p:nvPicPr>
          <p:cNvPr id="11" name="Picture 10"/>
          <p:cNvPicPr>
            <a:picLocks noChangeAspect="1"/>
          </p:cNvPicPr>
          <p:nvPr/>
        </p:nvPicPr>
        <p:blipFill>
          <a:blip r:embed="rId2"/>
          <a:stretch>
            <a:fillRect/>
          </a:stretch>
        </p:blipFill>
        <p:spPr>
          <a:xfrm>
            <a:off x="4981454" y="831453"/>
            <a:ext cx="6404422" cy="54185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977717652"/>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31470" y="329184"/>
            <a:ext cx="1154430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8" name="Rounded Rectangular Callout 7"/>
          <p:cNvSpPr/>
          <p:nvPr/>
        </p:nvSpPr>
        <p:spPr>
          <a:xfrm>
            <a:off x="8478849" y="2342097"/>
            <a:ext cx="3075003" cy="2001931"/>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cut down on food waste.</a:t>
            </a:r>
          </a:p>
        </p:txBody>
      </p:sp>
      <p:pic>
        <p:nvPicPr>
          <p:cNvPr id="26626" name="Picture 2" descr="https://c1.staticflickr.com/1/225/502155430_4e6402872e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470" y="551379"/>
            <a:ext cx="8085045" cy="550652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2001168436"/>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342900" y="329184"/>
            <a:ext cx="11464290" cy="619353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pic>
        <p:nvPicPr>
          <p:cNvPr id="9" name="Picture 8"/>
          <p:cNvPicPr>
            <a:picLocks noChangeAspect="1"/>
          </p:cNvPicPr>
          <p:nvPr/>
        </p:nvPicPr>
        <p:blipFill>
          <a:blip r:embed="rId2"/>
          <a:stretch>
            <a:fillRect/>
          </a:stretch>
        </p:blipFill>
        <p:spPr>
          <a:xfrm>
            <a:off x="768951" y="869473"/>
            <a:ext cx="7859361" cy="51986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ular Callout 7"/>
          <p:cNvSpPr/>
          <p:nvPr/>
        </p:nvSpPr>
        <p:spPr>
          <a:xfrm>
            <a:off x="8894353" y="1694935"/>
            <a:ext cx="2662933" cy="3753702"/>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BrowalliaUPC" panose="020B0604020202020204" pitchFamily="34" charset="-34"/>
              </a:rPr>
              <a:t>We can walk or cycle to places instead of travelling by car.</a:t>
            </a:r>
          </a:p>
        </p:txBody>
      </p:sp>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2071896670"/>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02515" y="878429"/>
            <a:ext cx="10186970"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We can make every day an Earth Day.</a:t>
            </a:r>
          </a:p>
        </p:txBody>
      </p:sp>
      <p:pic>
        <p:nvPicPr>
          <p:cNvPr id="11" name="Picture 10"/>
          <p:cNvPicPr>
            <a:picLocks noChangeAspect="1"/>
          </p:cNvPicPr>
          <p:nvPr/>
        </p:nvPicPr>
        <p:blipFill>
          <a:blip r:embed="rId3"/>
          <a:stretch>
            <a:fillRect/>
          </a:stretch>
        </p:blipFill>
        <p:spPr>
          <a:xfrm>
            <a:off x="4716061" y="2191093"/>
            <a:ext cx="6013602" cy="39464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194" name="Picture 2" descr="https://c1.staticflickr.com/1/197/440672445_69ed634b34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698" y="2191093"/>
            <a:ext cx="2661579" cy="39904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6129192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6212109" y="1861448"/>
            <a:ext cx="4699276" cy="3129008"/>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black"/>
              </a:solidFill>
              <a:latin typeface="Tempus Sans ITC" panose="04020404030D07020202" pitchFamily="82" charset="0"/>
              <a:cs typeface="BrowalliaUPC" panose="020B0604020202020204" pitchFamily="34" charset="-34"/>
            </a:endParaRPr>
          </a:p>
          <a:p>
            <a:pPr algn="ctr"/>
            <a:r>
              <a:rPr lang="en-GB" sz="3200" dirty="0">
                <a:solidFill>
                  <a:prstClr val="black"/>
                </a:solidFill>
                <a:latin typeface="Calibri" panose="020F0502020204030204" pitchFamily="34" charset="0"/>
                <a:cs typeface="Calibri" panose="020F0502020204030204" pitchFamily="34" charset="0"/>
              </a:rPr>
              <a:t>Earth Day helps people to think about the things humans do that harm the earth and how we can make things better. </a:t>
            </a:r>
          </a:p>
          <a:p>
            <a:pPr algn="ctr"/>
            <a:r>
              <a:rPr lang="en-GB" sz="3200" dirty="0">
                <a:solidFill>
                  <a:prstClr val="black"/>
                </a:solidFill>
                <a:latin typeface="Tempus Sans ITC" panose="04020404030D07020202" pitchFamily="82" charset="0"/>
                <a:cs typeface="BrowalliaUPC" panose="020B0604020202020204" pitchFamily="34" charset="-34"/>
              </a:rPr>
              <a:t> </a:t>
            </a:r>
          </a:p>
        </p:txBody>
      </p:sp>
      <p:pic>
        <p:nvPicPr>
          <p:cNvPr id="11" name="Picture 10"/>
          <p:cNvPicPr>
            <a:picLocks noChangeAspect="1"/>
          </p:cNvPicPr>
          <p:nvPr/>
        </p:nvPicPr>
        <p:blipFill rotWithShape="1">
          <a:blip r:embed="rId2"/>
          <a:srcRect b="151"/>
          <a:stretch/>
        </p:blipFill>
        <p:spPr>
          <a:xfrm>
            <a:off x="1197716" y="672600"/>
            <a:ext cx="4325091" cy="5592386"/>
          </a:xfrm>
          <a:prstGeom prst="rect">
            <a:avLst/>
          </a:prstGeom>
        </p:spPr>
      </p:pic>
      <p:pic>
        <p:nvPicPr>
          <p:cNvPr id="9" name="Picture 8"/>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2923418628"/>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48872" y="821915"/>
            <a:ext cx="10163884"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200" dirty="0">
              <a:solidFill>
                <a:prstClr val="black"/>
              </a:solidFill>
              <a:latin typeface="Tempus Sans ITC" panose="04020404030D07020202" pitchFamily="82" charset="0"/>
              <a:cs typeface="BrowalliaUPC" panose="020B0604020202020204" pitchFamily="34" charset="-34"/>
            </a:endParaRPr>
          </a:p>
          <a:p>
            <a:pPr algn="ctr"/>
            <a:r>
              <a:rPr lang="en-GB" sz="3200" dirty="0">
                <a:solidFill>
                  <a:prstClr val="black"/>
                </a:solidFill>
                <a:latin typeface="Calibri" panose="020F0502020204030204" pitchFamily="34" charset="0"/>
                <a:cs typeface="Calibri" panose="020F0502020204030204" pitchFamily="34" charset="0"/>
              </a:rPr>
              <a:t>Things like plastic pollution.</a:t>
            </a:r>
          </a:p>
          <a:p>
            <a:pPr algn="ctr"/>
            <a:r>
              <a:rPr lang="en-GB" sz="3200" dirty="0">
                <a:solidFill>
                  <a:prstClr val="black"/>
                </a:solidFill>
                <a:latin typeface="Tempus Sans ITC" panose="04020404030D07020202" pitchFamily="82" charset="0"/>
                <a:cs typeface="BrowalliaUPC" panose="020B0604020202020204" pitchFamily="34" charset="-34"/>
              </a:rPr>
              <a:t> </a:t>
            </a:r>
          </a:p>
        </p:txBody>
      </p:sp>
      <p:pic>
        <p:nvPicPr>
          <p:cNvPr id="9" name="Picture 8"/>
          <p:cNvPicPr>
            <a:picLocks noChangeAspect="1"/>
          </p:cNvPicPr>
          <p:nvPr/>
        </p:nvPicPr>
        <p:blipFill>
          <a:blip r:embed="rId2"/>
          <a:stretch>
            <a:fillRect/>
          </a:stretch>
        </p:blipFill>
        <p:spPr>
          <a:xfrm>
            <a:off x="1984726" y="1978984"/>
            <a:ext cx="8222546" cy="44299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729257760"/>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03933" y="808023"/>
            <a:ext cx="10184130"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Cutting down too many trees.</a:t>
            </a:r>
          </a:p>
        </p:txBody>
      </p:sp>
      <p:pic>
        <p:nvPicPr>
          <p:cNvPr id="9" name="Picture 8"/>
          <p:cNvPicPr>
            <a:picLocks noChangeAspect="1"/>
          </p:cNvPicPr>
          <p:nvPr/>
        </p:nvPicPr>
        <p:blipFill>
          <a:blip r:embed="rId2"/>
          <a:stretch>
            <a:fillRect/>
          </a:stretch>
        </p:blipFill>
        <p:spPr>
          <a:xfrm>
            <a:off x="2741402" y="1971705"/>
            <a:ext cx="6709193" cy="4472795"/>
          </a:xfrm>
          <a:prstGeom prst="rect">
            <a:avLst/>
          </a:prstGeom>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3915812513"/>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1021976" y="811025"/>
            <a:ext cx="10179424"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When areas are harmed it affects the plants and animals that live there. </a:t>
            </a:r>
          </a:p>
        </p:txBody>
      </p:sp>
      <p:pic>
        <p:nvPicPr>
          <p:cNvPr id="9" name="Picture 8"/>
          <p:cNvPicPr>
            <a:picLocks noChangeAspect="1"/>
          </p:cNvPicPr>
          <p:nvPr/>
        </p:nvPicPr>
        <p:blipFill>
          <a:blip r:embed="rId2"/>
          <a:stretch>
            <a:fillRect/>
          </a:stretch>
        </p:blipFill>
        <p:spPr>
          <a:xfrm>
            <a:off x="2514600" y="2139115"/>
            <a:ext cx="7526102" cy="42334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115875852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8" name="Rounded Rectangular Callout 7"/>
          <p:cNvSpPr/>
          <p:nvPr/>
        </p:nvSpPr>
        <p:spPr>
          <a:xfrm>
            <a:off x="926499" y="792125"/>
            <a:ext cx="10339001" cy="1080000"/>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It is dangerous to wildlife and can lead to animals, birds and insects becoming extinct. </a:t>
            </a:r>
          </a:p>
        </p:txBody>
      </p:sp>
      <p:pic>
        <p:nvPicPr>
          <p:cNvPr id="9" name="Picture 8"/>
          <p:cNvPicPr>
            <a:picLocks noChangeAspect="1"/>
          </p:cNvPicPr>
          <p:nvPr/>
        </p:nvPicPr>
        <p:blipFill>
          <a:blip r:embed="rId2"/>
          <a:stretch>
            <a:fillRect/>
          </a:stretch>
        </p:blipFill>
        <p:spPr>
          <a:xfrm>
            <a:off x="2874104" y="2150227"/>
            <a:ext cx="6443790" cy="4201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3795442652"/>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99CCFF"/>
            </a:gs>
            <a:gs pos="62000">
              <a:schemeClr val="bg2">
                <a:tint val="92000"/>
                <a:shade val="66000"/>
                <a:satMod val="110000"/>
                <a:lumMod val="80000"/>
              </a:schemeClr>
            </a:gs>
            <a:gs pos="100000">
              <a:schemeClr val="bg2">
                <a:tint val="89000"/>
                <a:shade val="62000"/>
                <a:satMod val="110000"/>
                <a:lumMod val="72000"/>
              </a:schemeClr>
            </a:gs>
          </a:gsLst>
          <a:lin ang="5400000" scaled="0"/>
        </a:gradFill>
        <a:effectLst/>
      </p:bgPr>
    </p:bg>
    <p:spTree>
      <p:nvGrpSpPr>
        <p:cNvPr id="1" name=""/>
        <p:cNvGrpSpPr/>
        <p:nvPr/>
      </p:nvGrpSpPr>
      <p:grpSpPr>
        <a:xfrm>
          <a:off x="0" y="0"/>
          <a:ext cx="0" cy="0"/>
          <a:chOff x="0" y="0"/>
          <a:chExt cx="0" cy="0"/>
        </a:xfrm>
      </p:grpSpPr>
      <p:sp>
        <p:nvSpPr>
          <p:cNvPr id="6" name="Rounded Rectangular Callout 5"/>
          <p:cNvSpPr/>
          <p:nvPr/>
        </p:nvSpPr>
        <p:spPr>
          <a:xfrm>
            <a:off x="6949439" y="756073"/>
            <a:ext cx="4129071" cy="5425440"/>
          </a:xfrm>
          <a:prstGeom prst="wedgeRoundRectCallout">
            <a:avLst>
              <a:gd name="adj1" fmla="val -49882"/>
              <a:gd name="adj2" fmla="val -12947"/>
              <a:gd name="adj3" fmla="val 16667"/>
            </a:avLst>
          </a:prstGeom>
          <a:solidFill>
            <a:schemeClr val="bg2">
              <a:shade val="94000"/>
              <a:satMod val="114000"/>
              <a:lumMod val="96000"/>
            </a:schemeClr>
          </a:soli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Tempus Sans ITC" panose="04020404030D07020202" pitchFamily="82" charset="0"/>
                <a:cs typeface="BrowalliaUPC" panose="020B0604020202020204" pitchFamily="34" charset="-34"/>
              </a:rPr>
              <a:t>There are two Earth Days. The United Nations celebrates Earth Day each year on the March equinox. Another  ‘Earth Day’ is celebrated each year on 22nd April. </a:t>
            </a:r>
          </a:p>
        </p:txBody>
      </p:sp>
      <p:sp>
        <p:nvSpPr>
          <p:cNvPr id="7" name="Rectangle 6"/>
          <p:cNvSpPr/>
          <p:nvPr/>
        </p:nvSpPr>
        <p:spPr>
          <a:xfrm>
            <a:off x="591312" y="329184"/>
            <a:ext cx="11009376" cy="6193536"/>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9" name="Picture 8"/>
          <p:cNvPicPr>
            <a:picLocks noChangeAspect="1"/>
          </p:cNvPicPr>
          <p:nvPr/>
        </p:nvPicPr>
        <p:blipFill>
          <a:blip r:embed="rId2"/>
          <a:stretch>
            <a:fillRect/>
          </a:stretch>
        </p:blipFill>
        <p:spPr>
          <a:xfrm>
            <a:off x="4788120" y="1114475"/>
            <a:ext cx="6635216" cy="49764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ounded Rectangular Callout 7"/>
          <p:cNvSpPr/>
          <p:nvPr/>
        </p:nvSpPr>
        <p:spPr>
          <a:xfrm>
            <a:off x="833218" y="1649975"/>
            <a:ext cx="3610076" cy="3637636"/>
          </a:xfrm>
          <a:prstGeom prst="wedgeRoundRectCallout">
            <a:avLst>
              <a:gd name="adj1" fmla="val -49882"/>
              <a:gd name="adj2" fmla="val -12947"/>
              <a:gd name="adj3" fmla="val 16667"/>
            </a:avLst>
          </a:prstGeom>
          <a:gradFill flip="none" rotWithShape="1">
            <a:gsLst>
              <a:gs pos="0">
                <a:srgbClr val="99CCF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ln w="3492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prstClr val="black"/>
                </a:solidFill>
                <a:latin typeface="Calibri" panose="020F0502020204030204" pitchFamily="34" charset="0"/>
                <a:cs typeface="Calibri" panose="020F0502020204030204" pitchFamily="34" charset="0"/>
              </a:rPr>
              <a:t>Four types of  tiger have become extinct due to humans harming the earth and hunting for animals.</a:t>
            </a:r>
          </a:p>
        </p:txBody>
      </p:sp>
      <p:pic>
        <p:nvPicPr>
          <p:cNvPr id="11" name="Picture 10"/>
          <p:cNvPicPr>
            <a:picLocks noChangeAspect="1"/>
          </p:cNvPicPr>
          <p:nvPr/>
        </p:nvPicPr>
        <p:blipFill>
          <a:blip r:embed="rId3"/>
          <a:stretch>
            <a:fillRect/>
          </a:stretch>
        </p:blipFill>
        <p:spPr>
          <a:xfrm>
            <a:off x="5658819" y="-103603"/>
            <a:ext cx="5553937" cy="1292464"/>
          </a:xfrm>
          <a:prstGeom prst="rect">
            <a:avLst/>
          </a:prstGeom>
        </p:spPr>
      </p:pic>
    </p:spTree>
    <p:extLst>
      <p:ext uri="{BB962C8B-B14F-4D97-AF65-F5344CB8AC3E}">
        <p14:creationId xmlns:p14="http://schemas.microsoft.com/office/powerpoint/2010/main" val="440501914"/>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TotalTime>
  <Words>1819</Words>
  <Application>Microsoft Office PowerPoint</Application>
  <PresentationFormat>Widescreen</PresentationFormat>
  <Paragraphs>105</Paragraphs>
  <Slides>37</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Calibri</vt:lpstr>
      <vt:lpstr>Century Gothic</vt:lpstr>
      <vt:lpstr>Comic Sans MS</vt:lpstr>
      <vt:lpstr>Tempus Sans ITC</vt:lpstr>
      <vt:lpstr>Wingdings 2</vt:lpstr>
      <vt:lpstr>Austin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Maddocks</dc:creator>
  <cp:lastModifiedBy>Sandy Sambrook</cp:lastModifiedBy>
  <cp:revision>16</cp:revision>
  <dcterms:created xsi:type="dcterms:W3CDTF">2018-04-16T08:20:52Z</dcterms:created>
  <dcterms:modified xsi:type="dcterms:W3CDTF">2024-04-17T17:25:25Z</dcterms:modified>
</cp:coreProperties>
</file>