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6" r:id="rId4"/>
  </p:sldMasterIdLst>
  <p:notesMasterIdLst>
    <p:notesMasterId r:id="rId40"/>
  </p:notesMasterIdLst>
  <p:handoutMasterIdLst>
    <p:handoutMasterId r:id="rId41"/>
  </p:handoutMasterIdLst>
  <p:sldIdLst>
    <p:sldId id="371" r:id="rId5"/>
    <p:sldId id="422" r:id="rId6"/>
    <p:sldId id="423" r:id="rId7"/>
    <p:sldId id="373" r:id="rId8"/>
    <p:sldId id="374" r:id="rId9"/>
    <p:sldId id="424" r:id="rId10"/>
    <p:sldId id="425" r:id="rId11"/>
    <p:sldId id="428" r:id="rId12"/>
    <p:sldId id="429" r:id="rId13"/>
    <p:sldId id="383" r:id="rId14"/>
    <p:sldId id="384" r:id="rId15"/>
    <p:sldId id="385" r:id="rId16"/>
    <p:sldId id="393" r:id="rId17"/>
    <p:sldId id="392" r:id="rId18"/>
    <p:sldId id="430" r:id="rId19"/>
    <p:sldId id="438" r:id="rId20"/>
    <p:sldId id="431" r:id="rId21"/>
    <p:sldId id="439" r:id="rId22"/>
    <p:sldId id="427" r:id="rId23"/>
    <p:sldId id="401" r:id="rId24"/>
    <p:sldId id="442" r:id="rId25"/>
    <p:sldId id="440" r:id="rId26"/>
    <p:sldId id="443" r:id="rId27"/>
    <p:sldId id="441" r:id="rId28"/>
    <p:sldId id="403" r:id="rId29"/>
    <p:sldId id="412" r:id="rId30"/>
    <p:sldId id="413" r:id="rId31"/>
    <p:sldId id="414" r:id="rId32"/>
    <p:sldId id="421" r:id="rId33"/>
    <p:sldId id="434" r:id="rId34"/>
    <p:sldId id="435" r:id="rId35"/>
    <p:sldId id="436" r:id="rId36"/>
    <p:sldId id="420" r:id="rId37"/>
    <p:sldId id="432" r:id="rId38"/>
    <p:sldId id="433" r:id="rId39"/>
  </p:sldIdLst>
  <p:sldSz cx="9144000" cy="6858000" type="screen4x3"/>
  <p:notesSz cx="6858000" cy="9926638"/>
  <p:defaultTextStyle>
    <a:defPPr>
      <a:defRPr lang="en-US"/>
    </a:defPPr>
    <a:lvl1pPr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1pPr>
    <a:lvl2pPr marL="4572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2pPr>
    <a:lvl3pPr marL="9144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3pPr>
    <a:lvl4pPr marL="13716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4pPr>
    <a:lvl5pPr marL="18288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5pPr>
    <a:lvl6pPr marL="22860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6pPr>
    <a:lvl7pPr marL="27432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7pPr>
    <a:lvl8pPr marL="32004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8pPr>
    <a:lvl9pPr marL="36576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2798">
          <p15:clr>
            <a:srgbClr val="A4A3A4"/>
          </p15:clr>
        </p15:guide>
        <p15:guide id="2" orient="horz" pos="1842">
          <p15:clr>
            <a:srgbClr val="A4A3A4"/>
          </p15:clr>
        </p15:guide>
        <p15:guide id="3" orient="horz" pos="2916">
          <p15:clr>
            <a:srgbClr val="A4A3A4"/>
          </p15:clr>
        </p15:guide>
        <p15:guide id="4" orient="horz" pos="1937">
          <p15:clr>
            <a:srgbClr val="A4A3A4"/>
          </p15:clr>
        </p15:guide>
        <p15:guide id="5" orient="horz" pos="966">
          <p15:clr>
            <a:srgbClr val="A4A3A4"/>
          </p15:clr>
        </p15:guide>
        <p15:guide id="6" orient="horz" pos="3792">
          <p15:clr>
            <a:srgbClr val="A4A3A4"/>
          </p15:clr>
        </p15:guide>
        <p15:guide id="7" orient="horz" pos="870">
          <p15:clr>
            <a:srgbClr val="A4A3A4"/>
          </p15:clr>
        </p15:guide>
        <p15:guide id="8" orient="horz" pos="3984">
          <p15:clr>
            <a:srgbClr val="A4A3A4"/>
          </p15:clr>
        </p15:guide>
        <p15:guide id="9" pos="1567">
          <p15:clr>
            <a:srgbClr val="A4A3A4"/>
          </p15:clr>
        </p15:guide>
        <p15:guide id="10" pos="5350">
          <p15:clr>
            <a:srgbClr val="A4A3A4"/>
          </p15:clr>
        </p15:guide>
        <p15:guide id="11" pos="404">
          <p15:clr>
            <a:srgbClr val="A4A3A4"/>
          </p15:clr>
        </p15:guide>
        <p15:guide id="12" pos="2830">
          <p15:clr>
            <a:srgbClr val="A4A3A4"/>
          </p15:clr>
        </p15:guide>
        <p15:guide id="13" pos="2930">
          <p15:clr>
            <a:srgbClr val="A4A3A4"/>
          </p15:clr>
        </p15:guide>
        <p15:guide id="14" pos="4094">
          <p15:clr>
            <a:srgbClr val="A4A3A4"/>
          </p15:clr>
        </p15:guide>
        <p15:guide id="15" pos="4187">
          <p15:clr>
            <a:srgbClr val="A4A3A4"/>
          </p15:clr>
        </p15:guide>
        <p15:guide id="16" pos="166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3399"/>
    <a:srgbClr val="A50021"/>
    <a:srgbClr val="3399FF"/>
    <a:srgbClr val="FC0018"/>
    <a:srgbClr val="000000"/>
    <a:srgbClr val="FF6309"/>
    <a:srgbClr val="5C5900"/>
    <a:srgbClr val="E6CF04"/>
    <a:srgbClr val="D7F6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925" autoAdjust="0"/>
  </p:normalViewPr>
  <p:slideViewPr>
    <p:cSldViewPr snapToGrid="0">
      <p:cViewPr varScale="1">
        <p:scale>
          <a:sx n="84" d="100"/>
          <a:sy n="84" d="100"/>
        </p:scale>
        <p:origin x="1454" y="72"/>
      </p:cViewPr>
      <p:guideLst>
        <p:guide orient="horz" pos="2798"/>
        <p:guide orient="horz" pos="1842"/>
        <p:guide orient="horz" pos="2916"/>
        <p:guide orient="horz" pos="1937"/>
        <p:guide orient="horz" pos="966"/>
        <p:guide orient="horz" pos="3792"/>
        <p:guide orient="horz" pos="870"/>
        <p:guide orient="horz" pos="3984"/>
        <p:guide pos="1567"/>
        <p:guide pos="5350"/>
        <p:guide pos="404"/>
        <p:guide pos="2830"/>
        <p:guide pos="2930"/>
        <p:guide pos="4094"/>
        <p:guide pos="4187"/>
        <p:guide pos="16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21" d="100"/>
          <a:sy n="121" d="100"/>
        </p:scale>
        <p:origin x="-2808" y="-112"/>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Sambrook" userId="47ae593a-5ca1-40f7-baae-c435d744b670" providerId="ADAL" clId="{7113210A-9CAB-4C59-9B58-275CFAE04FB5}"/>
    <pc:docChg chg="custSel delSld modSld">
      <pc:chgData name="Sandy Sambrook" userId="47ae593a-5ca1-40f7-baae-c435d744b670" providerId="ADAL" clId="{7113210A-9CAB-4C59-9B58-275CFAE04FB5}" dt="2020-10-09T09:31:36.174" v="57" actId="478"/>
      <pc:docMkLst>
        <pc:docMk/>
      </pc:docMkLst>
      <pc:sldChg chg="del">
        <pc:chgData name="Sandy Sambrook" userId="47ae593a-5ca1-40f7-baae-c435d744b670" providerId="ADAL" clId="{7113210A-9CAB-4C59-9B58-275CFAE04FB5}" dt="2020-10-09T09:28:57.453" v="0" actId="47"/>
        <pc:sldMkLst>
          <pc:docMk/>
          <pc:sldMk cId="1579275116" sldId="372"/>
        </pc:sldMkLst>
      </pc:sldChg>
      <pc:sldChg chg="modSp mod">
        <pc:chgData name="Sandy Sambrook" userId="47ae593a-5ca1-40f7-baae-c435d744b670" providerId="ADAL" clId="{7113210A-9CAB-4C59-9B58-275CFAE04FB5}" dt="2020-10-09T09:29:03.434" v="2" actId="20577"/>
        <pc:sldMkLst>
          <pc:docMk/>
          <pc:sldMk cId="150211312" sldId="373"/>
        </pc:sldMkLst>
        <pc:spChg chg="mod">
          <ac:chgData name="Sandy Sambrook" userId="47ae593a-5ca1-40f7-baae-c435d744b670" providerId="ADAL" clId="{7113210A-9CAB-4C59-9B58-275CFAE04FB5}" dt="2020-10-09T09:29:03.434" v="2" actId="20577"/>
          <ac:spMkLst>
            <pc:docMk/>
            <pc:sldMk cId="150211312" sldId="373"/>
            <ac:spMk id="3" creationId="{00000000-0000-0000-0000-000000000000}"/>
          </ac:spMkLst>
        </pc:spChg>
      </pc:sldChg>
      <pc:sldChg chg="modSp mod">
        <pc:chgData name="Sandy Sambrook" userId="47ae593a-5ca1-40f7-baae-c435d744b670" providerId="ADAL" clId="{7113210A-9CAB-4C59-9B58-275CFAE04FB5}" dt="2020-10-09T09:30:49.635" v="53" actId="1076"/>
        <pc:sldMkLst>
          <pc:docMk/>
          <pc:sldMk cId="2391489791" sldId="428"/>
        </pc:sldMkLst>
        <pc:spChg chg="mod">
          <ac:chgData name="Sandy Sambrook" userId="47ae593a-5ca1-40f7-baae-c435d744b670" providerId="ADAL" clId="{7113210A-9CAB-4C59-9B58-275CFAE04FB5}" dt="2020-10-09T09:30:49.635" v="53" actId="1076"/>
          <ac:spMkLst>
            <pc:docMk/>
            <pc:sldMk cId="2391489791" sldId="428"/>
            <ac:spMk id="3" creationId="{00000000-0000-0000-0000-000000000000}"/>
          </ac:spMkLst>
        </pc:spChg>
      </pc:sldChg>
      <pc:sldChg chg="modSp mod">
        <pc:chgData name="Sandy Sambrook" userId="47ae593a-5ca1-40f7-baae-c435d744b670" providerId="ADAL" clId="{7113210A-9CAB-4C59-9B58-275CFAE04FB5}" dt="2020-10-09T09:31:03.258" v="56" actId="404"/>
        <pc:sldMkLst>
          <pc:docMk/>
          <pc:sldMk cId="1927071729" sldId="429"/>
        </pc:sldMkLst>
        <pc:spChg chg="mod">
          <ac:chgData name="Sandy Sambrook" userId="47ae593a-5ca1-40f7-baae-c435d744b670" providerId="ADAL" clId="{7113210A-9CAB-4C59-9B58-275CFAE04FB5}" dt="2020-10-09T09:31:03.258" v="56" actId="404"/>
          <ac:spMkLst>
            <pc:docMk/>
            <pc:sldMk cId="1927071729" sldId="429"/>
            <ac:spMk id="3" creationId="{00000000-0000-0000-0000-000000000000}"/>
          </ac:spMkLst>
        </pc:spChg>
      </pc:sldChg>
      <pc:sldChg chg="delSp mod">
        <pc:chgData name="Sandy Sambrook" userId="47ae593a-5ca1-40f7-baae-c435d744b670" providerId="ADAL" clId="{7113210A-9CAB-4C59-9B58-275CFAE04FB5}" dt="2020-10-09T09:31:36.174" v="57" actId="478"/>
        <pc:sldMkLst>
          <pc:docMk/>
          <pc:sldMk cId="1575241364" sldId="439"/>
        </pc:sldMkLst>
        <pc:spChg chg="del">
          <ac:chgData name="Sandy Sambrook" userId="47ae593a-5ca1-40f7-baae-c435d744b670" providerId="ADAL" clId="{7113210A-9CAB-4C59-9B58-275CFAE04FB5}" dt="2020-10-09T09:31:36.174" v="57" actId="478"/>
          <ac:spMkLst>
            <pc:docMk/>
            <pc:sldMk cId="1575241364" sldId="439"/>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530226" y="305038"/>
            <a:ext cx="2441575"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defRPr sz="1000">
                <a:ea typeface="ＭＳ Ｐゴシック" pitchFamily="-111" charset="-128"/>
                <a:cs typeface="+mn-cs"/>
              </a:defRPr>
            </a:lvl1pPr>
          </a:lstStyle>
          <a:p>
            <a:pPr>
              <a:defRPr/>
            </a:pPr>
            <a:endParaRPr lang="en-GB"/>
          </a:p>
        </p:txBody>
      </p:sp>
      <p:sp>
        <p:nvSpPr>
          <p:cNvPr id="38915" name="Rectangle 3"/>
          <p:cNvSpPr>
            <a:spLocks noGrp="1" noChangeArrowheads="1"/>
          </p:cNvSpPr>
          <p:nvPr>
            <p:ph type="dt" sz="quarter" idx="1"/>
          </p:nvPr>
        </p:nvSpPr>
        <p:spPr bwMode="auto">
          <a:xfrm>
            <a:off x="3886200" y="270570"/>
            <a:ext cx="2413000"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ea typeface="ＭＳ Ｐゴシック" pitchFamily="-111" charset="-128"/>
                <a:cs typeface="+mn-cs"/>
              </a:defRPr>
            </a:lvl1pPr>
          </a:lstStyle>
          <a:p>
            <a:pPr>
              <a:defRPr/>
            </a:pPr>
            <a:endParaRPr lang="en-GB"/>
          </a:p>
        </p:txBody>
      </p:sp>
      <p:sp>
        <p:nvSpPr>
          <p:cNvPr id="38916" name="Rectangle 4"/>
          <p:cNvSpPr>
            <a:spLocks noGrp="1" noChangeArrowheads="1"/>
          </p:cNvSpPr>
          <p:nvPr>
            <p:ph type="ftr" sz="quarter" idx="2"/>
          </p:nvPr>
        </p:nvSpPr>
        <p:spPr bwMode="auto">
          <a:xfrm>
            <a:off x="542925" y="9430306"/>
            <a:ext cx="4916488"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defRPr sz="1000">
                <a:latin typeface="Arial" charset="0"/>
                <a:ea typeface="ＭＳ Ｐゴシック" pitchFamily="-111" charset="-128"/>
                <a:cs typeface="+mn-cs"/>
              </a:defRPr>
            </a:lvl1pPr>
          </a:lstStyle>
          <a:p>
            <a:pPr>
              <a:defRPr/>
            </a:pPr>
            <a:endParaRPr lang="en-GB"/>
          </a:p>
        </p:txBody>
      </p:sp>
      <p:sp>
        <p:nvSpPr>
          <p:cNvPr id="38917" name="Rectangle 5"/>
          <p:cNvSpPr>
            <a:spLocks noGrp="1" noChangeArrowheads="1"/>
          </p:cNvSpPr>
          <p:nvPr>
            <p:ph type="sldNum" sz="quarter" idx="3"/>
          </p:nvPr>
        </p:nvSpPr>
        <p:spPr bwMode="auto">
          <a:xfrm>
            <a:off x="5551489" y="9430306"/>
            <a:ext cx="757237"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lvl1pPr>
          </a:lstStyle>
          <a:p>
            <a:fld id="{A6A1801C-69D1-4254-871A-DC91B68F2146}" type="slidenum">
              <a:rPr lang="en-US" altLang="en-US"/>
              <a:pPr/>
              <a:t>‹#›</a:t>
            </a:fld>
            <a:endParaRPr lang="en-US" altLang="en-US">
              <a:latin typeface="Arial" panose="020B0604020202020204" pitchFamily="34" charset="0"/>
            </a:endParaRPr>
          </a:p>
        </p:txBody>
      </p:sp>
    </p:spTree>
    <p:extLst>
      <p:ext uri="{BB962C8B-B14F-4D97-AF65-F5344CB8AC3E}">
        <p14:creationId xmlns:p14="http://schemas.microsoft.com/office/powerpoint/2010/main" val="2330775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914400" y="165444"/>
            <a:ext cx="3276600" cy="33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defRPr sz="1200">
                <a:ea typeface="ＭＳ Ｐゴシック" pitchFamily="-111" charset="-128"/>
                <a:cs typeface="+mn-cs"/>
              </a:defRPr>
            </a:lvl1pPr>
          </a:lstStyle>
          <a:p>
            <a:pPr>
              <a:defRPr/>
            </a:pPr>
            <a:endParaRPr lang="en-GB"/>
          </a:p>
        </p:txBody>
      </p:sp>
      <p:sp>
        <p:nvSpPr>
          <p:cNvPr id="37891" name="Rectangle 3"/>
          <p:cNvSpPr>
            <a:spLocks noGrp="1" noChangeArrowheads="1"/>
          </p:cNvSpPr>
          <p:nvPr>
            <p:ph type="dt" idx="1"/>
          </p:nvPr>
        </p:nvSpPr>
        <p:spPr bwMode="auto">
          <a:xfrm>
            <a:off x="4267200" y="165444"/>
            <a:ext cx="1752600" cy="33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ea typeface="ＭＳ Ｐゴシック" pitchFamily="-111" charset="-128"/>
                <a:cs typeface="+mn-cs"/>
              </a:defRPr>
            </a:lvl1pPr>
          </a:lstStyle>
          <a:p>
            <a:pPr>
              <a:defRPr/>
            </a:pPr>
            <a:endParaRPr lang="en-GB"/>
          </a:p>
        </p:txBody>
      </p:sp>
      <p:sp>
        <p:nvSpPr>
          <p:cNvPr id="18436" name="Rectangle 4"/>
          <p:cNvSpPr>
            <a:spLocks noGrp="1" noRot="1" noChangeAspect="1" noChangeArrowheads="1" noTextEdit="1"/>
          </p:cNvSpPr>
          <p:nvPr>
            <p:ph type="sldImg" idx="2"/>
          </p:nvPr>
        </p:nvSpPr>
        <p:spPr bwMode="auto">
          <a:xfrm>
            <a:off x="719138"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914400" y="4715153"/>
            <a:ext cx="5029200" cy="44669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914400" y="9430306"/>
            <a:ext cx="4191000" cy="33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defRPr sz="1000">
                <a:ea typeface="ＭＳ Ｐゴシック" pitchFamily="-111" charset="-128"/>
                <a:cs typeface="+mn-cs"/>
              </a:defRPr>
            </a:lvl1pPr>
          </a:lstStyle>
          <a:p>
            <a:pPr>
              <a:defRPr/>
            </a:pPr>
            <a:endParaRPr lang="en-GB"/>
          </a:p>
        </p:txBody>
      </p:sp>
      <p:sp>
        <p:nvSpPr>
          <p:cNvPr id="37895" name="Rectangle 7"/>
          <p:cNvSpPr>
            <a:spLocks noGrp="1" noChangeArrowheads="1"/>
          </p:cNvSpPr>
          <p:nvPr>
            <p:ph type="sldNum" sz="quarter" idx="5"/>
          </p:nvPr>
        </p:nvSpPr>
        <p:spPr bwMode="auto">
          <a:xfrm>
            <a:off x="5334000" y="9430306"/>
            <a:ext cx="609600" cy="33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000"/>
            </a:lvl1pPr>
          </a:lstStyle>
          <a:p>
            <a:fld id="{AA679BC5-D8A8-46C0-B244-4E2AE51AB4F5}" type="slidenum">
              <a:rPr lang="en-US" altLang="en-US"/>
              <a:pPr/>
              <a:t>‹#›</a:t>
            </a:fld>
            <a:endParaRPr lang="en-US" altLang="en-US">
              <a:latin typeface="Arial" panose="020B0604020202020204" pitchFamily="34" charset="0"/>
            </a:endParaRPr>
          </a:p>
        </p:txBody>
      </p:sp>
    </p:spTree>
    <p:extLst>
      <p:ext uri="{BB962C8B-B14F-4D97-AF65-F5344CB8AC3E}">
        <p14:creationId xmlns:p14="http://schemas.microsoft.com/office/powerpoint/2010/main" val="2073061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Verdana"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Verdana"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Verdana"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Verdana"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1</a:t>
            </a:fld>
            <a:endParaRPr lang="en-US" altLang="en-US">
              <a:latin typeface="Arial" panose="020B0604020202020204" pitchFamily="34" charset="0"/>
            </a:endParaRPr>
          </a:p>
        </p:txBody>
      </p:sp>
    </p:spTree>
    <p:extLst>
      <p:ext uri="{BB962C8B-B14F-4D97-AF65-F5344CB8AC3E}">
        <p14:creationId xmlns:p14="http://schemas.microsoft.com/office/powerpoint/2010/main" val="4092864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a:t>
            </a:r>
            <a:r>
              <a:rPr lang="en-GB" baseline="0" dirty="0"/>
              <a:t> children in Year 1 should now be secure with these sounds and using in their writing</a:t>
            </a:r>
            <a:endParaRPr lang="en-GB" dirty="0"/>
          </a:p>
        </p:txBody>
      </p:sp>
      <p:sp>
        <p:nvSpPr>
          <p:cNvPr id="4" name="Slide Number Placeholder 3"/>
          <p:cNvSpPr>
            <a:spLocks noGrp="1"/>
          </p:cNvSpPr>
          <p:nvPr>
            <p:ph type="sldNum" sz="quarter" idx="10"/>
          </p:nvPr>
        </p:nvSpPr>
        <p:spPr/>
        <p:txBody>
          <a:bodyPr/>
          <a:lstStyle/>
          <a:p>
            <a:fld id="{5F30A217-4CAE-4766-B37B-64A1CCF95BA9}" type="slidenum">
              <a:rPr lang="en-GB" smtClean="0"/>
              <a:pPr/>
              <a:t>14</a:t>
            </a:fld>
            <a:endParaRPr lang="en-GB"/>
          </a:p>
        </p:txBody>
      </p:sp>
    </p:spTree>
    <p:extLst>
      <p:ext uri="{BB962C8B-B14F-4D97-AF65-F5344CB8AC3E}">
        <p14:creationId xmlns:p14="http://schemas.microsoft.com/office/powerpoint/2010/main" val="2284495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Set 3 sounds  - magic ‘e’  and split digraphs,</a:t>
            </a:r>
            <a:r>
              <a:rPr lang="en-GB" baseline="0" dirty="0"/>
              <a:t> </a:t>
            </a:r>
            <a:r>
              <a:rPr lang="en-GB" dirty="0"/>
              <a:t>alternative</a:t>
            </a:r>
            <a:r>
              <a:rPr lang="en-GB" baseline="0" dirty="0"/>
              <a:t> grapheme.  </a:t>
            </a:r>
            <a:r>
              <a:rPr lang="en-GB" baseline="0" dirty="0" err="1"/>
              <a:t>E.h</a:t>
            </a:r>
            <a:r>
              <a:rPr lang="en-GB" baseline="0" dirty="0"/>
              <a:t> ow/ow</a:t>
            </a:r>
          </a:p>
          <a:p>
            <a:r>
              <a:rPr lang="en-GB" baseline="0" dirty="0"/>
              <a:t>Some children are learning these sounds now at this point in year 1 and applying to writing</a:t>
            </a:r>
            <a:endParaRPr lang="en-GB" dirty="0"/>
          </a:p>
        </p:txBody>
      </p:sp>
      <p:sp>
        <p:nvSpPr>
          <p:cNvPr id="4" name="Slide Number Placeholder 3"/>
          <p:cNvSpPr>
            <a:spLocks noGrp="1"/>
          </p:cNvSpPr>
          <p:nvPr>
            <p:ph type="sldNum" sz="quarter" idx="10"/>
          </p:nvPr>
        </p:nvSpPr>
        <p:spPr/>
        <p:txBody>
          <a:bodyPr/>
          <a:lstStyle/>
          <a:p>
            <a:fld id="{5F30A217-4CAE-4766-B37B-64A1CCF95BA9}" type="slidenum">
              <a:rPr lang="en-GB" smtClean="0"/>
              <a:pPr/>
              <a:t>15</a:t>
            </a:fld>
            <a:endParaRPr lang="en-GB"/>
          </a:p>
        </p:txBody>
      </p:sp>
    </p:spTree>
    <p:extLst>
      <p:ext uri="{BB962C8B-B14F-4D97-AF65-F5344CB8AC3E}">
        <p14:creationId xmlns:p14="http://schemas.microsoft.com/office/powerpoint/2010/main" val="2284495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30A217-4CAE-4766-B37B-64A1CCF95BA9}" type="slidenum">
              <a:rPr lang="en-GB" smtClean="0"/>
              <a:pPr/>
              <a:t>16</a:t>
            </a:fld>
            <a:endParaRPr lang="en-GB"/>
          </a:p>
        </p:txBody>
      </p:sp>
    </p:spTree>
    <p:extLst>
      <p:ext uri="{BB962C8B-B14F-4D97-AF65-F5344CB8AC3E}">
        <p14:creationId xmlns:p14="http://schemas.microsoft.com/office/powerpoint/2010/main" val="2284495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30A217-4CAE-4766-B37B-64A1CCF95BA9}" type="slidenum">
              <a:rPr lang="en-GB" smtClean="0"/>
              <a:pPr/>
              <a:t>17</a:t>
            </a:fld>
            <a:endParaRPr lang="en-GB"/>
          </a:p>
        </p:txBody>
      </p:sp>
    </p:spTree>
    <p:extLst>
      <p:ext uri="{BB962C8B-B14F-4D97-AF65-F5344CB8AC3E}">
        <p14:creationId xmlns:p14="http://schemas.microsoft.com/office/powerpoint/2010/main" val="2284495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20</a:t>
            </a:fld>
            <a:endParaRPr lang="en-US" altLang="en-US">
              <a:latin typeface="Arial" panose="020B0604020202020204" pitchFamily="34" charset="0"/>
            </a:endParaRPr>
          </a:p>
        </p:txBody>
      </p:sp>
    </p:spTree>
    <p:extLst>
      <p:ext uri="{BB962C8B-B14F-4D97-AF65-F5344CB8AC3E}">
        <p14:creationId xmlns:p14="http://schemas.microsoft.com/office/powerpoint/2010/main" val="2109705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21</a:t>
            </a:fld>
            <a:endParaRPr lang="en-US" altLang="en-US">
              <a:latin typeface="Arial" panose="020B0604020202020204" pitchFamily="34" charset="0"/>
            </a:endParaRPr>
          </a:p>
        </p:txBody>
      </p:sp>
    </p:spTree>
    <p:extLst>
      <p:ext uri="{BB962C8B-B14F-4D97-AF65-F5344CB8AC3E}">
        <p14:creationId xmlns:p14="http://schemas.microsoft.com/office/powerpoint/2010/main" val="985927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22</a:t>
            </a:fld>
            <a:endParaRPr lang="en-US" altLang="en-US">
              <a:latin typeface="Arial" panose="020B0604020202020204" pitchFamily="34" charset="0"/>
            </a:endParaRPr>
          </a:p>
        </p:txBody>
      </p:sp>
    </p:spTree>
    <p:extLst>
      <p:ext uri="{BB962C8B-B14F-4D97-AF65-F5344CB8AC3E}">
        <p14:creationId xmlns:p14="http://schemas.microsoft.com/office/powerpoint/2010/main" val="1011694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23</a:t>
            </a:fld>
            <a:endParaRPr lang="en-US" altLang="en-US">
              <a:latin typeface="Arial" panose="020B0604020202020204" pitchFamily="34" charset="0"/>
            </a:endParaRPr>
          </a:p>
        </p:txBody>
      </p:sp>
    </p:spTree>
    <p:extLst>
      <p:ext uri="{BB962C8B-B14F-4D97-AF65-F5344CB8AC3E}">
        <p14:creationId xmlns:p14="http://schemas.microsoft.com/office/powerpoint/2010/main" val="2048445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24</a:t>
            </a:fld>
            <a:endParaRPr lang="en-US" altLang="en-US">
              <a:latin typeface="Arial" panose="020B0604020202020204" pitchFamily="34" charset="0"/>
            </a:endParaRPr>
          </a:p>
        </p:txBody>
      </p:sp>
    </p:spTree>
    <p:extLst>
      <p:ext uri="{BB962C8B-B14F-4D97-AF65-F5344CB8AC3E}">
        <p14:creationId xmlns:p14="http://schemas.microsoft.com/office/powerpoint/2010/main" val="469930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25</a:t>
            </a:fld>
            <a:endParaRPr lang="en-US" altLang="en-US">
              <a:latin typeface="Arial" panose="020B0604020202020204" pitchFamily="34" charset="0"/>
            </a:endParaRPr>
          </a:p>
        </p:txBody>
      </p:sp>
    </p:spTree>
    <p:extLst>
      <p:ext uri="{BB962C8B-B14F-4D97-AF65-F5344CB8AC3E}">
        <p14:creationId xmlns:p14="http://schemas.microsoft.com/office/powerpoint/2010/main" val="125551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rPr>
              <a:t>Phonics is the system of sounds we use to work out what words say and how to spell them</a:t>
            </a:r>
          </a:p>
          <a:p>
            <a:r>
              <a:rPr lang="en-GB" sz="1200" dirty="0">
                <a:solidFill>
                  <a:schemeClr val="tx1"/>
                </a:solidFill>
              </a:rPr>
              <a:t>Give</a:t>
            </a:r>
            <a:r>
              <a:rPr lang="en-GB" sz="1200" baseline="0" dirty="0">
                <a:solidFill>
                  <a:schemeClr val="tx1"/>
                </a:solidFill>
              </a:rPr>
              <a:t> example – c-a-t b-a-</a:t>
            </a:r>
            <a:r>
              <a:rPr lang="en-GB" sz="1200" baseline="0" dirty="0" err="1">
                <a:solidFill>
                  <a:schemeClr val="tx1"/>
                </a:solidFill>
              </a:rPr>
              <a:t>th</a:t>
            </a:r>
            <a:r>
              <a:rPr lang="en-GB" sz="1200" dirty="0">
                <a:solidFill>
                  <a:schemeClr val="tx1"/>
                </a:solidFill>
              </a:rPr>
              <a:t> </a:t>
            </a:r>
          </a:p>
          <a:p>
            <a:r>
              <a:rPr lang="en-GB" sz="1200" dirty="0">
                <a:solidFill>
                  <a:schemeClr val="tx1"/>
                </a:solidFill>
              </a:rPr>
              <a:t>You may have heard of ‘sounding out’ to help children decipher words</a:t>
            </a:r>
          </a:p>
          <a:p>
            <a:r>
              <a:rPr lang="en-GB" sz="1200" dirty="0">
                <a:solidFill>
                  <a:schemeClr val="tx1"/>
                </a:solidFill>
              </a:rPr>
              <a:t>Unfortunately there are more sounds than letters in the alphabet and in the English language there are 44 sounds to learn so it’s not surprising some children find it difficult at first! </a:t>
            </a:r>
          </a:p>
          <a:p>
            <a:endParaRPr lang="en-GB" dirty="0"/>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2</a:t>
            </a:fld>
            <a:endParaRPr lang="en-US" altLang="en-US">
              <a:latin typeface="Arial" panose="020B0604020202020204" pitchFamily="34" charset="0"/>
            </a:endParaRPr>
          </a:p>
        </p:txBody>
      </p:sp>
    </p:spTree>
    <p:extLst>
      <p:ext uri="{BB962C8B-B14F-4D97-AF65-F5344CB8AC3E}">
        <p14:creationId xmlns:p14="http://schemas.microsoft.com/office/powerpoint/2010/main" val="3640036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26</a:t>
            </a:fld>
            <a:endParaRPr lang="en-US" altLang="en-US">
              <a:latin typeface="Arial" panose="020B0604020202020204" pitchFamily="34" charset="0"/>
            </a:endParaRPr>
          </a:p>
        </p:txBody>
      </p:sp>
    </p:spTree>
    <p:extLst>
      <p:ext uri="{BB962C8B-B14F-4D97-AF65-F5344CB8AC3E}">
        <p14:creationId xmlns:p14="http://schemas.microsoft.com/office/powerpoint/2010/main" val="3840855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27</a:t>
            </a:fld>
            <a:endParaRPr lang="en-US" altLang="en-US">
              <a:latin typeface="Arial" panose="020B0604020202020204" pitchFamily="34" charset="0"/>
            </a:endParaRPr>
          </a:p>
        </p:txBody>
      </p:sp>
    </p:spTree>
    <p:extLst>
      <p:ext uri="{BB962C8B-B14F-4D97-AF65-F5344CB8AC3E}">
        <p14:creationId xmlns:p14="http://schemas.microsoft.com/office/powerpoint/2010/main" val="2850319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28</a:t>
            </a:fld>
            <a:endParaRPr lang="en-US" altLang="en-US">
              <a:latin typeface="Arial" panose="020B0604020202020204" pitchFamily="34" charset="0"/>
            </a:endParaRPr>
          </a:p>
        </p:txBody>
      </p:sp>
    </p:spTree>
    <p:extLst>
      <p:ext uri="{BB962C8B-B14F-4D97-AF65-F5344CB8AC3E}">
        <p14:creationId xmlns:p14="http://schemas.microsoft.com/office/powerpoint/2010/main" val="3217872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29</a:t>
            </a:fld>
            <a:endParaRPr lang="en-US" altLang="en-US">
              <a:latin typeface="Arial" panose="020B0604020202020204" pitchFamily="34" charset="0"/>
            </a:endParaRPr>
          </a:p>
        </p:txBody>
      </p:sp>
    </p:spTree>
    <p:extLst>
      <p:ext uri="{BB962C8B-B14F-4D97-AF65-F5344CB8AC3E}">
        <p14:creationId xmlns:p14="http://schemas.microsoft.com/office/powerpoint/2010/main" val="3976109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a:p>
            <a:endParaRPr lang="en-GB"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6267C812-4EBF-43A7-B3A6-61886D62D57F}" type="slidenum">
              <a:rPr lang="en-GB" altLang="en-US" sz="1200" smtClean="0"/>
              <a:pPr eaLnBrk="1" hangingPunct="1"/>
              <a:t>31</a:t>
            </a:fld>
            <a:endParaRPr lang="en-GB" altLang="en-US" sz="1200"/>
          </a:p>
        </p:txBody>
      </p:sp>
    </p:spTree>
    <p:extLst>
      <p:ext uri="{BB962C8B-B14F-4D97-AF65-F5344CB8AC3E}">
        <p14:creationId xmlns:p14="http://schemas.microsoft.com/office/powerpoint/2010/main" val="1470388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Show 2012 test too.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5B66203D-C2BA-463D-96BE-3C4A307E2D6F}" type="slidenum">
              <a:rPr lang="en-GB" altLang="en-US" sz="1200" smtClean="0"/>
              <a:pPr eaLnBrk="1" hangingPunct="1"/>
              <a:t>32</a:t>
            </a:fld>
            <a:endParaRPr lang="en-GB" altLang="en-US" sz="1200"/>
          </a:p>
        </p:txBody>
      </p:sp>
    </p:spTree>
    <p:extLst>
      <p:ext uri="{BB962C8B-B14F-4D97-AF65-F5344CB8AC3E}">
        <p14:creationId xmlns:p14="http://schemas.microsoft.com/office/powerpoint/2010/main" val="2215810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33</a:t>
            </a:fld>
            <a:endParaRPr lang="en-US" altLang="en-US">
              <a:latin typeface="Arial" panose="020B0604020202020204" pitchFamily="34" charset="0"/>
            </a:endParaRPr>
          </a:p>
        </p:txBody>
      </p:sp>
    </p:spTree>
    <p:extLst>
      <p:ext uri="{BB962C8B-B14F-4D97-AF65-F5344CB8AC3E}">
        <p14:creationId xmlns:p14="http://schemas.microsoft.com/office/powerpoint/2010/main" val="2680992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34</a:t>
            </a:fld>
            <a:endParaRPr lang="en-US" altLang="en-US">
              <a:latin typeface="Arial" panose="020B0604020202020204" pitchFamily="34" charset="0"/>
            </a:endParaRPr>
          </a:p>
        </p:txBody>
      </p:sp>
    </p:spTree>
    <p:extLst>
      <p:ext uri="{BB962C8B-B14F-4D97-AF65-F5344CB8AC3E}">
        <p14:creationId xmlns:p14="http://schemas.microsoft.com/office/powerpoint/2010/main" val="2680992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35</a:t>
            </a:fld>
            <a:endParaRPr lang="en-US" altLang="en-US">
              <a:latin typeface="Arial" panose="020B0604020202020204" pitchFamily="34" charset="0"/>
            </a:endParaRPr>
          </a:p>
        </p:txBody>
      </p:sp>
    </p:spTree>
    <p:extLst>
      <p:ext uri="{BB962C8B-B14F-4D97-AF65-F5344CB8AC3E}">
        <p14:creationId xmlns:p14="http://schemas.microsoft.com/office/powerpoint/2010/main" val="268099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3</a:t>
            </a:fld>
            <a:endParaRPr lang="en-US" altLang="en-US">
              <a:latin typeface="Arial" panose="020B0604020202020204" pitchFamily="34" charset="0"/>
            </a:endParaRPr>
          </a:p>
        </p:txBody>
      </p:sp>
    </p:spTree>
    <p:extLst>
      <p:ext uri="{BB962C8B-B14F-4D97-AF65-F5344CB8AC3E}">
        <p14:creationId xmlns:p14="http://schemas.microsoft.com/office/powerpoint/2010/main" val="3146313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4</a:t>
            </a:fld>
            <a:endParaRPr lang="en-US" altLang="en-US">
              <a:latin typeface="Arial" panose="020B0604020202020204" pitchFamily="34" charset="0"/>
            </a:endParaRPr>
          </a:p>
        </p:txBody>
      </p:sp>
    </p:spTree>
    <p:extLst>
      <p:ext uri="{BB962C8B-B14F-4D97-AF65-F5344CB8AC3E}">
        <p14:creationId xmlns:p14="http://schemas.microsoft.com/office/powerpoint/2010/main" val="3414339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679BC5-D8A8-46C0-B244-4E2AE51AB4F5}" type="slidenum">
              <a:rPr lang="en-US" altLang="en-US" smtClean="0"/>
              <a:pPr/>
              <a:t>5</a:t>
            </a:fld>
            <a:endParaRPr lang="en-US" altLang="en-US">
              <a:latin typeface="Arial" panose="020B0604020202020204" pitchFamily="34" charset="0"/>
            </a:endParaRPr>
          </a:p>
        </p:txBody>
      </p:sp>
    </p:spTree>
    <p:extLst>
      <p:ext uri="{BB962C8B-B14F-4D97-AF65-F5344CB8AC3E}">
        <p14:creationId xmlns:p14="http://schemas.microsoft.com/office/powerpoint/2010/main" val="822978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After</a:t>
            </a:r>
            <a:r>
              <a:rPr lang="en-GB" baseline="0" dirty="0"/>
              <a:t> we’ve learnt the memory phrase and the letters which make that sound we learn to Fred talk words with that sound in. </a:t>
            </a:r>
            <a:r>
              <a:rPr lang="en-GB" dirty="0"/>
              <a:t>Thi</a:t>
            </a:r>
            <a:r>
              <a:rPr lang="en-GB" baseline="0" dirty="0"/>
              <a:t>s is Fred. In </a:t>
            </a:r>
            <a:r>
              <a:rPr lang="en-GB" baseline="0" dirty="0" err="1"/>
              <a:t>RWInc</a:t>
            </a:r>
            <a:r>
              <a:rPr lang="en-GB" baseline="0" dirty="0"/>
              <a:t> he helps children to focus and learn to blend. He can only talk in ‘Fred talk’ or sound out. So he can only say c-a-t not cat. But we are teaching him. When we orally blend I tell the children the word in Fred has told me and they squash those sounds together and blend them into a word. For example…</a:t>
            </a:r>
            <a:endParaRPr lang="en-GB" dirty="0"/>
          </a:p>
          <a:p>
            <a:endParaRPr lang="en-GB" dirty="0"/>
          </a:p>
        </p:txBody>
      </p:sp>
      <p:sp>
        <p:nvSpPr>
          <p:cNvPr id="4" name="Slide Number Placeholder 3"/>
          <p:cNvSpPr>
            <a:spLocks noGrp="1"/>
          </p:cNvSpPr>
          <p:nvPr>
            <p:ph type="sldNum" sz="quarter" idx="10"/>
          </p:nvPr>
        </p:nvSpPr>
        <p:spPr/>
        <p:txBody>
          <a:bodyPr/>
          <a:lstStyle/>
          <a:p>
            <a:fld id="{5F30A217-4CAE-4766-B37B-64A1CCF95BA9}" type="slidenum">
              <a:rPr lang="en-GB" smtClean="0"/>
              <a:pPr/>
              <a:t>10</a:t>
            </a:fld>
            <a:endParaRPr lang="en-GB"/>
          </a:p>
        </p:txBody>
      </p:sp>
    </p:spTree>
    <p:extLst>
      <p:ext uri="{BB962C8B-B14F-4D97-AF65-F5344CB8AC3E}">
        <p14:creationId xmlns:p14="http://schemas.microsoft.com/office/powerpoint/2010/main" val="367657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we are ready to read words. This is a green word card</a:t>
            </a:r>
            <a:r>
              <a:rPr lang="en-GB" baseline="0" dirty="0"/>
              <a:t> and the children learn that when its on green and has the sound buttons underneath they know they need to Fred talk it. Either because it has new sounds or we need to show off our Fred talk. Example of pressing sound buttons and reading word with longer Set 2 example. </a:t>
            </a:r>
            <a:endParaRPr lang="en-GB" dirty="0"/>
          </a:p>
        </p:txBody>
      </p:sp>
      <p:sp>
        <p:nvSpPr>
          <p:cNvPr id="4" name="Slide Number Placeholder 3"/>
          <p:cNvSpPr>
            <a:spLocks noGrp="1"/>
          </p:cNvSpPr>
          <p:nvPr>
            <p:ph type="sldNum" sz="quarter" idx="10"/>
          </p:nvPr>
        </p:nvSpPr>
        <p:spPr/>
        <p:txBody>
          <a:bodyPr/>
          <a:lstStyle/>
          <a:p>
            <a:fld id="{5F30A217-4CAE-4766-B37B-64A1CCF95BA9}" type="slidenum">
              <a:rPr lang="en-GB" smtClean="0"/>
              <a:pPr/>
              <a:t>11</a:t>
            </a:fld>
            <a:endParaRPr lang="en-GB"/>
          </a:p>
        </p:txBody>
      </p:sp>
    </p:spTree>
    <p:extLst>
      <p:ext uri="{BB962C8B-B14F-4D97-AF65-F5344CB8AC3E}">
        <p14:creationId xmlns:p14="http://schemas.microsoft.com/office/powerpoint/2010/main" val="375343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learn to</a:t>
            </a:r>
            <a:r>
              <a:rPr lang="en-GB" baseline="0" dirty="0"/>
              <a:t> write words by using Fred fingers. When we do Fred fingers we think about how many sounds are in a word, put that many sounds on one hand, palms facing the person reading and a pointing finger on the other. Then we press those sounds onto our fingers, like this. Then we Fred talk as we write the word. </a:t>
            </a:r>
            <a:endParaRPr lang="en-GB" dirty="0"/>
          </a:p>
        </p:txBody>
      </p:sp>
      <p:sp>
        <p:nvSpPr>
          <p:cNvPr id="4" name="Slide Number Placeholder 3"/>
          <p:cNvSpPr>
            <a:spLocks noGrp="1"/>
          </p:cNvSpPr>
          <p:nvPr>
            <p:ph type="sldNum" sz="quarter" idx="10"/>
          </p:nvPr>
        </p:nvSpPr>
        <p:spPr/>
        <p:txBody>
          <a:bodyPr/>
          <a:lstStyle/>
          <a:p>
            <a:fld id="{5F30A217-4CAE-4766-B37B-64A1CCF95BA9}" type="slidenum">
              <a:rPr lang="en-GB" smtClean="0"/>
              <a:pPr/>
              <a:t>12</a:t>
            </a:fld>
            <a:endParaRPr lang="en-GB"/>
          </a:p>
        </p:txBody>
      </p:sp>
    </p:spTree>
    <p:extLst>
      <p:ext uri="{BB962C8B-B14F-4D97-AF65-F5344CB8AC3E}">
        <p14:creationId xmlns:p14="http://schemas.microsoft.com/office/powerpoint/2010/main" val="243781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Together these make the simple speed</a:t>
            </a:r>
            <a:r>
              <a:rPr lang="en-GB" baseline="0" dirty="0"/>
              <a:t> sounds chart. This has at least one way to spell most sounds and can be used to remind us of the sounds, used for writing and checking we know them. </a:t>
            </a:r>
            <a:endParaRPr lang="en-GB" dirty="0"/>
          </a:p>
        </p:txBody>
      </p:sp>
      <p:sp>
        <p:nvSpPr>
          <p:cNvPr id="4" name="Slide Number Placeholder 3"/>
          <p:cNvSpPr>
            <a:spLocks noGrp="1"/>
          </p:cNvSpPr>
          <p:nvPr>
            <p:ph type="sldNum" sz="quarter" idx="10"/>
          </p:nvPr>
        </p:nvSpPr>
        <p:spPr/>
        <p:txBody>
          <a:bodyPr/>
          <a:lstStyle/>
          <a:p>
            <a:fld id="{5F30A217-4CAE-4766-B37B-64A1CCF95BA9}" type="slidenum">
              <a:rPr lang="en-GB" smtClean="0"/>
              <a:pPr/>
              <a:t>13</a:t>
            </a:fld>
            <a:endParaRPr lang="en-GB"/>
          </a:p>
        </p:txBody>
      </p:sp>
    </p:spTree>
    <p:extLst>
      <p:ext uri="{BB962C8B-B14F-4D97-AF65-F5344CB8AC3E}">
        <p14:creationId xmlns:p14="http://schemas.microsoft.com/office/powerpoint/2010/main" val="27452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2" name="Rectangle 1"/>
          <p:cNvSpPr/>
          <p:nvPr userDrawn="1"/>
        </p:nvSpPr>
        <p:spPr>
          <a:xfrm>
            <a:off x="9828584" y="1268760"/>
            <a:ext cx="1584176" cy="424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Freeform 7"/>
          <p:cNvSpPr/>
          <p:nvPr userDrawn="1"/>
        </p:nvSpPr>
        <p:spPr>
          <a:xfrm>
            <a:off x="-2954398" y="4685419"/>
            <a:ext cx="14990630" cy="3072073"/>
          </a:xfrm>
          <a:custGeom>
            <a:avLst/>
            <a:gdLst>
              <a:gd name="connsiteX0" fmla="*/ 1192100 w 14990630"/>
              <a:gd name="connsiteY0" fmla="*/ 1125177 h 3072073"/>
              <a:gd name="connsiteX1" fmla="*/ 2397445 w 14990630"/>
              <a:gd name="connsiteY1" fmla="*/ 1366246 h 3072073"/>
              <a:gd name="connsiteX2" fmla="*/ 3411598 w 14990630"/>
              <a:gd name="connsiteY2" fmla="*/ 1582377 h 3072073"/>
              <a:gd name="connsiteX3" fmla="*/ 4392500 w 14990630"/>
              <a:gd name="connsiteY3" fmla="*/ 1740319 h 3072073"/>
              <a:gd name="connsiteX4" fmla="*/ 5606158 w 14990630"/>
              <a:gd name="connsiteY4" fmla="*/ 1840072 h 3072073"/>
              <a:gd name="connsiteX5" fmla="*/ 7044260 w 14990630"/>
              <a:gd name="connsiteY5" fmla="*/ 1873323 h 3072073"/>
              <a:gd name="connsiteX6" fmla="*/ 8232980 w 14990630"/>
              <a:gd name="connsiteY6" fmla="*/ 1815134 h 3072073"/>
              <a:gd name="connsiteX7" fmla="*/ 9255445 w 14990630"/>
              <a:gd name="connsiteY7" fmla="*/ 1715381 h 3072073"/>
              <a:gd name="connsiteX8" fmla="*/ 10228034 w 14990630"/>
              <a:gd name="connsiteY8" fmla="*/ 1549126 h 3072073"/>
              <a:gd name="connsiteX9" fmla="*/ 11524820 w 14990630"/>
              <a:gd name="connsiteY9" fmla="*/ 1266494 h 3072073"/>
              <a:gd name="connsiteX10" fmla="*/ 12780042 w 14990630"/>
              <a:gd name="connsiteY10" fmla="*/ 792668 h 3072073"/>
              <a:gd name="connsiteX11" fmla="*/ 13553125 w 14990630"/>
              <a:gd name="connsiteY11" fmla="*/ 343781 h 3072073"/>
              <a:gd name="connsiteX12" fmla="*/ 13977074 w 14990630"/>
              <a:gd name="connsiteY12" fmla="*/ 160901 h 3072073"/>
              <a:gd name="connsiteX13" fmla="*/ 14018638 w 14990630"/>
              <a:gd name="connsiteY13" fmla="*/ 2796036 h 3072073"/>
              <a:gd name="connsiteX14" fmla="*/ 942718 w 14990630"/>
              <a:gd name="connsiteY14" fmla="*/ 2804348 h 3072073"/>
              <a:gd name="connsiteX15" fmla="*/ 1192100 w 14990630"/>
              <a:gd name="connsiteY15" fmla="*/ 1125177 h 307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90630" h="3072073">
                <a:moveTo>
                  <a:pt x="1192100" y="1125177"/>
                </a:moveTo>
                <a:cubicBezTo>
                  <a:pt x="1434554" y="885493"/>
                  <a:pt x="2397445" y="1366246"/>
                  <a:pt x="2397445" y="1366246"/>
                </a:cubicBezTo>
                <a:cubicBezTo>
                  <a:pt x="2767361" y="1442446"/>
                  <a:pt x="3079089" y="1520032"/>
                  <a:pt x="3411598" y="1582377"/>
                </a:cubicBezTo>
                <a:cubicBezTo>
                  <a:pt x="3744107" y="1644722"/>
                  <a:pt x="4026740" y="1697370"/>
                  <a:pt x="4392500" y="1740319"/>
                </a:cubicBezTo>
                <a:cubicBezTo>
                  <a:pt x="4758260" y="1783268"/>
                  <a:pt x="5164198" y="1817905"/>
                  <a:pt x="5606158" y="1840072"/>
                </a:cubicBezTo>
                <a:cubicBezTo>
                  <a:pt x="6048118" y="1862239"/>
                  <a:pt x="6606456" y="1877479"/>
                  <a:pt x="7044260" y="1873323"/>
                </a:cubicBezTo>
                <a:cubicBezTo>
                  <a:pt x="7482064" y="1869167"/>
                  <a:pt x="7864449" y="1841458"/>
                  <a:pt x="8232980" y="1815134"/>
                </a:cubicBezTo>
                <a:cubicBezTo>
                  <a:pt x="8601511" y="1788810"/>
                  <a:pt x="8922936" y="1759716"/>
                  <a:pt x="9255445" y="1715381"/>
                </a:cubicBezTo>
                <a:cubicBezTo>
                  <a:pt x="9587954" y="1671046"/>
                  <a:pt x="9849805" y="1623940"/>
                  <a:pt x="10228034" y="1549126"/>
                </a:cubicBezTo>
                <a:cubicBezTo>
                  <a:pt x="10606263" y="1474312"/>
                  <a:pt x="11099485" y="1392570"/>
                  <a:pt x="11524820" y="1266494"/>
                </a:cubicBezTo>
                <a:cubicBezTo>
                  <a:pt x="11950155" y="1140418"/>
                  <a:pt x="12441991" y="946454"/>
                  <a:pt x="12780042" y="792668"/>
                </a:cubicBezTo>
                <a:cubicBezTo>
                  <a:pt x="13118093" y="638882"/>
                  <a:pt x="13353620" y="449075"/>
                  <a:pt x="13553125" y="343781"/>
                </a:cubicBezTo>
                <a:cubicBezTo>
                  <a:pt x="13752630" y="238487"/>
                  <a:pt x="13899489" y="-247808"/>
                  <a:pt x="13977074" y="160901"/>
                </a:cubicBezTo>
                <a:cubicBezTo>
                  <a:pt x="14054660" y="569610"/>
                  <a:pt x="16191031" y="2355462"/>
                  <a:pt x="14018638" y="2796036"/>
                </a:cubicBezTo>
                <a:cubicBezTo>
                  <a:pt x="11846245" y="3236610"/>
                  <a:pt x="3087402" y="3081439"/>
                  <a:pt x="942718" y="2804348"/>
                </a:cubicBezTo>
                <a:cubicBezTo>
                  <a:pt x="-1201966" y="2527257"/>
                  <a:pt x="949646" y="1364861"/>
                  <a:pt x="1192100" y="1125177"/>
                </a:cubicBezTo>
                <a:close/>
              </a:path>
            </a:pathLst>
          </a:custGeom>
          <a:gradFill flip="none" rotWithShape="1">
            <a:gsLst>
              <a:gs pos="0">
                <a:schemeClr val="bg1">
                  <a:lumMod val="50000"/>
                </a:schemeClr>
              </a:gs>
              <a:gs pos="57000">
                <a:schemeClr val="accent1">
                  <a:lumMod val="45000"/>
                  <a:lumOff val="5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9828584" y="260648"/>
            <a:ext cx="2592288" cy="7416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954398" y="-99392"/>
            <a:ext cx="2413830" cy="7704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9473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pPr>
              <a:defRPr/>
            </a:pPr>
            <a:endParaRPr lang="en-GB" dirty="0"/>
          </a:p>
        </p:txBody>
      </p:sp>
    </p:spTree>
    <p:extLst>
      <p:ext uri="{BB962C8B-B14F-4D97-AF65-F5344CB8AC3E}">
        <p14:creationId xmlns:p14="http://schemas.microsoft.com/office/powerpoint/2010/main" val="3149897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7941" y="1355292"/>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606991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4216196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2980773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4153674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860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1154874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2288617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pPr>
              <a:defRPr/>
            </a:pPr>
            <a:endParaRPr lang="en-GB"/>
          </a:p>
        </p:txBody>
      </p:sp>
      <p:sp>
        <p:nvSpPr>
          <p:cNvPr id="5" name="Date Placeholder 4"/>
          <p:cNvSpPr>
            <a:spLocks noGrp="1"/>
          </p:cNvSpPr>
          <p:nvPr>
            <p:ph type="dt" sz="half" idx="11"/>
          </p:nvPr>
        </p:nvSpPr>
        <p:spPr>
          <a:xfrm>
            <a:off x="457200" y="6245225"/>
            <a:ext cx="2819400" cy="476250"/>
          </a:xfrm>
          <a:prstGeom prst="rect">
            <a:avLst/>
          </a:prstGeom>
        </p:spPr>
        <p:txBody>
          <a:bodyPr/>
          <a:lstStyle>
            <a:lvl1pPr>
              <a:defRPr smtClean="0"/>
            </a:lvl1pPr>
          </a:lstStyle>
          <a:p>
            <a:pPr>
              <a:defRPr/>
            </a:pPr>
            <a:r>
              <a:rPr lang="en-GB"/>
              <a:t>Collective Worship</a:t>
            </a:r>
          </a:p>
        </p:txBody>
      </p:sp>
      <p:sp>
        <p:nvSpPr>
          <p:cNvPr id="6" name="Slide Number Placeholder 5"/>
          <p:cNvSpPr>
            <a:spLocks noGrp="1"/>
          </p:cNvSpPr>
          <p:nvPr>
            <p:ph type="sldNum" sz="quarter" idx="12"/>
          </p:nvPr>
        </p:nvSpPr>
        <p:spPr/>
        <p:txBody>
          <a:bodyPr/>
          <a:lstStyle>
            <a:lvl1pPr>
              <a:defRPr/>
            </a:lvl1pPr>
          </a:lstStyle>
          <a:p>
            <a:pPr>
              <a:defRPr/>
            </a:pPr>
            <a:r>
              <a:rPr lang="en-GB"/>
              <a:t>Psalm 18</a:t>
            </a:r>
          </a:p>
        </p:txBody>
      </p:sp>
    </p:spTree>
    <p:extLst>
      <p:ext uri="{BB962C8B-B14F-4D97-AF65-F5344CB8AC3E}">
        <p14:creationId xmlns:p14="http://schemas.microsoft.com/office/powerpoint/2010/main" val="2841162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GB"/>
          </a:p>
        </p:txBody>
      </p:sp>
      <p:sp>
        <p:nvSpPr>
          <p:cNvPr id="1065" name="Rectangle 4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000" b="1" dirty="0" smtClean="0">
                <a:solidFill>
                  <a:schemeClr val="bg1"/>
                </a:solidFill>
                <a:latin typeface="+mn-lt"/>
                <a:cs typeface="+mn-cs"/>
              </a:defRPr>
            </a:lvl1pPr>
          </a:lstStyle>
          <a:p>
            <a:pPr>
              <a:defRPr/>
            </a:pPr>
            <a:r>
              <a:rPr lang="en-GB"/>
              <a:t>Psalm 130</a:t>
            </a:r>
          </a:p>
        </p:txBody>
      </p:sp>
      <p:sp>
        <p:nvSpPr>
          <p:cNvPr id="19" name="Rectangle 18"/>
          <p:cNvSpPr/>
          <p:nvPr userDrawn="1"/>
        </p:nvSpPr>
        <p:spPr>
          <a:xfrm>
            <a:off x="-756592" y="2405794"/>
            <a:ext cx="12097344" cy="1622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9" name="Group 8"/>
          <p:cNvGrpSpPr/>
          <p:nvPr userDrawn="1"/>
        </p:nvGrpSpPr>
        <p:grpSpPr>
          <a:xfrm>
            <a:off x="-2994533" y="-459432"/>
            <a:ext cx="16690442" cy="8216924"/>
            <a:chOff x="-2994533" y="-459432"/>
            <a:chExt cx="16690442" cy="8216924"/>
          </a:xfrm>
        </p:grpSpPr>
        <p:grpSp>
          <p:nvGrpSpPr>
            <p:cNvPr id="5" name="Group 4"/>
            <p:cNvGrpSpPr/>
            <p:nvPr userDrawn="1"/>
          </p:nvGrpSpPr>
          <p:grpSpPr>
            <a:xfrm>
              <a:off x="-2778509" y="-459432"/>
              <a:ext cx="16474418" cy="8043414"/>
              <a:chOff x="-2778509" y="-459432"/>
              <a:chExt cx="16474418" cy="8043414"/>
            </a:xfrm>
          </p:grpSpPr>
          <p:grpSp>
            <p:nvGrpSpPr>
              <p:cNvPr id="7" name="Group 6"/>
              <p:cNvGrpSpPr/>
              <p:nvPr userDrawn="1"/>
            </p:nvGrpSpPr>
            <p:grpSpPr>
              <a:xfrm>
                <a:off x="-2778509" y="-432073"/>
                <a:ext cx="16474418" cy="8016055"/>
                <a:chOff x="-2778509" y="-432073"/>
                <a:chExt cx="16474418" cy="8016055"/>
              </a:xfrm>
            </p:grpSpPr>
            <p:pic>
              <p:nvPicPr>
                <p:cNvPr id="14" name="Picture 13" descr="Description: S:\LOGOs &amp; SJF BRANDING (NEW)\StJohnFisher_Curves_NoShadow.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772816" y="-432073"/>
                  <a:ext cx="16468725" cy="5229225"/>
                </a:xfrm>
                <a:prstGeom prst="rect">
                  <a:avLst/>
                </a:prstGeom>
                <a:noFill/>
                <a:ln>
                  <a:noFill/>
                </a:ln>
              </p:spPr>
            </p:pic>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856164" y="115956"/>
                  <a:ext cx="1775789" cy="1818407"/>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 name="Oval 17"/>
                <p:cNvSpPr/>
                <p:nvPr userDrawn="1"/>
              </p:nvSpPr>
              <p:spPr>
                <a:xfrm>
                  <a:off x="6856165" y="99185"/>
                  <a:ext cx="1820292" cy="1906560"/>
                </a:xfrm>
                <a:prstGeom prst="ellips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6" name="Group 5"/>
                <p:cNvGrpSpPr/>
                <p:nvPr userDrawn="1"/>
              </p:nvGrpSpPr>
              <p:grpSpPr>
                <a:xfrm>
                  <a:off x="383383" y="-49355"/>
                  <a:ext cx="1656184" cy="1656184"/>
                  <a:chOff x="1403648" y="4149080"/>
                  <a:chExt cx="1656184" cy="1656184"/>
                </a:xfrm>
              </p:grpSpPr>
              <p:pic>
                <p:nvPicPr>
                  <p:cNvPr id="20" name="Picture 19"/>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623149" y="4386987"/>
                    <a:ext cx="1219835" cy="1209675"/>
                  </a:xfrm>
                  <a:prstGeom prst="rect">
                    <a:avLst/>
                  </a:prstGeom>
                  <a:noFill/>
                  <a:ln>
                    <a:noFill/>
                  </a:ln>
                </p:spPr>
              </p:pic>
              <p:sp>
                <p:nvSpPr>
                  <p:cNvPr id="4" name="Donut 3"/>
                  <p:cNvSpPr/>
                  <p:nvPr userDrawn="1"/>
                </p:nvSpPr>
                <p:spPr>
                  <a:xfrm>
                    <a:off x="1403648" y="4149080"/>
                    <a:ext cx="1656184" cy="1656184"/>
                  </a:xfrm>
                  <a:prstGeom prst="donut">
                    <a:avLst>
                      <a:gd name="adj" fmla="val 13471"/>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pic>
              <p:nvPicPr>
                <p:cNvPr id="22" name="Picture 21" descr="Description: S:\LOGOs &amp; SJF BRANDING (NEW)\StJohnFisher_Curves_NoShadow.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778509" y="2354757"/>
                  <a:ext cx="16468725" cy="5229225"/>
                </a:xfrm>
                <a:prstGeom prst="rect">
                  <a:avLst/>
                </a:prstGeom>
                <a:noFill/>
                <a:ln>
                  <a:noFill/>
                </a:ln>
              </p:spPr>
            </p:pic>
            <p:sp>
              <p:nvSpPr>
                <p:cNvPr id="12" name="Rectangle 11"/>
                <p:cNvSpPr/>
                <p:nvPr userDrawn="1"/>
              </p:nvSpPr>
              <p:spPr>
                <a:xfrm>
                  <a:off x="-762285" y="2001696"/>
                  <a:ext cx="10302837" cy="2387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Rectangle 22"/>
                <p:cNvSpPr/>
                <p:nvPr userDrawn="1"/>
              </p:nvSpPr>
              <p:spPr>
                <a:xfrm>
                  <a:off x="-324544" y="2767913"/>
                  <a:ext cx="11875627" cy="2387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 name="Rectangle 1"/>
              <p:cNvSpPr/>
              <p:nvPr userDrawn="1"/>
            </p:nvSpPr>
            <p:spPr>
              <a:xfrm>
                <a:off x="9910194" y="-459432"/>
                <a:ext cx="3593204" cy="8043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Freeform 20"/>
            <p:cNvSpPr/>
            <p:nvPr userDrawn="1"/>
          </p:nvSpPr>
          <p:spPr>
            <a:xfrm>
              <a:off x="-2988840" y="4685419"/>
              <a:ext cx="15025072" cy="3072073"/>
            </a:xfrm>
            <a:custGeom>
              <a:avLst/>
              <a:gdLst>
                <a:gd name="connsiteX0" fmla="*/ 1192100 w 14990630"/>
                <a:gd name="connsiteY0" fmla="*/ 1125177 h 3072073"/>
                <a:gd name="connsiteX1" fmla="*/ 2397445 w 14990630"/>
                <a:gd name="connsiteY1" fmla="*/ 1366246 h 3072073"/>
                <a:gd name="connsiteX2" fmla="*/ 3411598 w 14990630"/>
                <a:gd name="connsiteY2" fmla="*/ 1582377 h 3072073"/>
                <a:gd name="connsiteX3" fmla="*/ 4392500 w 14990630"/>
                <a:gd name="connsiteY3" fmla="*/ 1740319 h 3072073"/>
                <a:gd name="connsiteX4" fmla="*/ 5606158 w 14990630"/>
                <a:gd name="connsiteY4" fmla="*/ 1840072 h 3072073"/>
                <a:gd name="connsiteX5" fmla="*/ 7044260 w 14990630"/>
                <a:gd name="connsiteY5" fmla="*/ 1873323 h 3072073"/>
                <a:gd name="connsiteX6" fmla="*/ 8232980 w 14990630"/>
                <a:gd name="connsiteY6" fmla="*/ 1815134 h 3072073"/>
                <a:gd name="connsiteX7" fmla="*/ 9255445 w 14990630"/>
                <a:gd name="connsiteY7" fmla="*/ 1715381 h 3072073"/>
                <a:gd name="connsiteX8" fmla="*/ 10228034 w 14990630"/>
                <a:gd name="connsiteY8" fmla="*/ 1549126 h 3072073"/>
                <a:gd name="connsiteX9" fmla="*/ 11524820 w 14990630"/>
                <a:gd name="connsiteY9" fmla="*/ 1266494 h 3072073"/>
                <a:gd name="connsiteX10" fmla="*/ 12780042 w 14990630"/>
                <a:gd name="connsiteY10" fmla="*/ 792668 h 3072073"/>
                <a:gd name="connsiteX11" fmla="*/ 13553125 w 14990630"/>
                <a:gd name="connsiteY11" fmla="*/ 343781 h 3072073"/>
                <a:gd name="connsiteX12" fmla="*/ 13977074 w 14990630"/>
                <a:gd name="connsiteY12" fmla="*/ 160901 h 3072073"/>
                <a:gd name="connsiteX13" fmla="*/ 14018638 w 14990630"/>
                <a:gd name="connsiteY13" fmla="*/ 2796036 h 3072073"/>
                <a:gd name="connsiteX14" fmla="*/ 942718 w 14990630"/>
                <a:gd name="connsiteY14" fmla="*/ 2804348 h 3072073"/>
                <a:gd name="connsiteX15" fmla="*/ 1192100 w 14990630"/>
                <a:gd name="connsiteY15" fmla="*/ 1125177 h 307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90630" h="3072073">
                  <a:moveTo>
                    <a:pt x="1192100" y="1125177"/>
                  </a:moveTo>
                  <a:cubicBezTo>
                    <a:pt x="1434554" y="885493"/>
                    <a:pt x="2397445" y="1366246"/>
                    <a:pt x="2397445" y="1366246"/>
                  </a:cubicBezTo>
                  <a:cubicBezTo>
                    <a:pt x="2767361" y="1442446"/>
                    <a:pt x="3079089" y="1520032"/>
                    <a:pt x="3411598" y="1582377"/>
                  </a:cubicBezTo>
                  <a:cubicBezTo>
                    <a:pt x="3744107" y="1644722"/>
                    <a:pt x="4026740" y="1697370"/>
                    <a:pt x="4392500" y="1740319"/>
                  </a:cubicBezTo>
                  <a:cubicBezTo>
                    <a:pt x="4758260" y="1783268"/>
                    <a:pt x="5164198" y="1817905"/>
                    <a:pt x="5606158" y="1840072"/>
                  </a:cubicBezTo>
                  <a:cubicBezTo>
                    <a:pt x="6048118" y="1862239"/>
                    <a:pt x="6606456" y="1877479"/>
                    <a:pt x="7044260" y="1873323"/>
                  </a:cubicBezTo>
                  <a:cubicBezTo>
                    <a:pt x="7482064" y="1869167"/>
                    <a:pt x="7864449" y="1841458"/>
                    <a:pt x="8232980" y="1815134"/>
                  </a:cubicBezTo>
                  <a:cubicBezTo>
                    <a:pt x="8601511" y="1788810"/>
                    <a:pt x="8922936" y="1759716"/>
                    <a:pt x="9255445" y="1715381"/>
                  </a:cubicBezTo>
                  <a:cubicBezTo>
                    <a:pt x="9587954" y="1671046"/>
                    <a:pt x="9849805" y="1623940"/>
                    <a:pt x="10228034" y="1549126"/>
                  </a:cubicBezTo>
                  <a:cubicBezTo>
                    <a:pt x="10606263" y="1474312"/>
                    <a:pt x="11099485" y="1392570"/>
                    <a:pt x="11524820" y="1266494"/>
                  </a:cubicBezTo>
                  <a:cubicBezTo>
                    <a:pt x="11950155" y="1140418"/>
                    <a:pt x="12441991" y="946454"/>
                    <a:pt x="12780042" y="792668"/>
                  </a:cubicBezTo>
                  <a:cubicBezTo>
                    <a:pt x="13118093" y="638882"/>
                    <a:pt x="13353620" y="449075"/>
                    <a:pt x="13553125" y="343781"/>
                  </a:cubicBezTo>
                  <a:cubicBezTo>
                    <a:pt x="13752630" y="238487"/>
                    <a:pt x="13899489" y="-247808"/>
                    <a:pt x="13977074" y="160901"/>
                  </a:cubicBezTo>
                  <a:cubicBezTo>
                    <a:pt x="14054660" y="569610"/>
                    <a:pt x="16191031" y="2355462"/>
                    <a:pt x="14018638" y="2796036"/>
                  </a:cubicBezTo>
                  <a:cubicBezTo>
                    <a:pt x="11846245" y="3236610"/>
                    <a:pt x="3087402" y="3081439"/>
                    <a:pt x="942718" y="2804348"/>
                  </a:cubicBezTo>
                  <a:cubicBezTo>
                    <a:pt x="-1201966" y="2527257"/>
                    <a:pt x="949646" y="1364861"/>
                    <a:pt x="1192100" y="1125177"/>
                  </a:cubicBezTo>
                  <a:close/>
                </a:path>
              </a:pathLst>
            </a:custGeom>
            <a:gradFill flip="none" rotWithShape="1">
              <a:gsLst>
                <a:gs pos="0">
                  <a:schemeClr val="tx1">
                    <a:lumMod val="65000"/>
                    <a:lumOff val="35000"/>
                  </a:schemeClr>
                </a:gs>
                <a:gs pos="52000">
                  <a:schemeClr val="bg1">
                    <a:lumMod val="7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9760053" y="-171400"/>
              <a:ext cx="3596923" cy="7776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2994533" y="-211653"/>
              <a:ext cx="2405220" cy="7776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9071855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2" r:id="rId5"/>
    <p:sldLayoutId id="2147483753" r:id="rId6"/>
    <p:sldLayoutId id="2147483754" r:id="rId7"/>
    <p:sldLayoutId id="2147483755" r:id="rId8"/>
    <p:sldLayoutId id="2147483756" r:id="rId9"/>
    <p:sldLayoutId id="2147483757" r:id="rId10"/>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200" algn="ctr" rtl="0" fontAlgn="base">
        <a:spcBef>
          <a:spcPct val="0"/>
        </a:spcBef>
        <a:spcAft>
          <a:spcPct val="0"/>
        </a:spcAft>
        <a:defRPr sz="4400">
          <a:solidFill>
            <a:schemeClr val="tx2"/>
          </a:solidFill>
          <a:latin typeface="Century Gothic" pitchFamily="34" charset="0"/>
        </a:defRPr>
      </a:lvl6pPr>
      <a:lvl7pPr marL="914400" algn="ctr" rtl="0" fontAlgn="base">
        <a:spcBef>
          <a:spcPct val="0"/>
        </a:spcBef>
        <a:spcAft>
          <a:spcPct val="0"/>
        </a:spcAft>
        <a:defRPr sz="4400">
          <a:solidFill>
            <a:schemeClr val="tx2"/>
          </a:solidFill>
          <a:latin typeface="Century Gothic" pitchFamily="34" charset="0"/>
        </a:defRPr>
      </a:lvl7pPr>
      <a:lvl8pPr marL="1371600" algn="ctr" rtl="0" fontAlgn="base">
        <a:spcBef>
          <a:spcPct val="0"/>
        </a:spcBef>
        <a:spcAft>
          <a:spcPct val="0"/>
        </a:spcAft>
        <a:defRPr sz="4400">
          <a:solidFill>
            <a:schemeClr val="tx2"/>
          </a:solidFill>
          <a:latin typeface="Century Gothic" pitchFamily="34" charset="0"/>
        </a:defRPr>
      </a:lvl8pPr>
      <a:lvl9pPr marL="1828800" algn="ctr"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phonicsplay.co.uk/Phase4Menu.htm"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hyperlink" Target="https://phonicsplaycomics.co.uk/comics.html" TargetMode="External"/><Relationship Id="rId4" Type="http://schemas.openxmlformats.org/officeDocument/2006/relationships/hyperlink" Target="http://www.bbc.co.uk/cbeebies/shows/alphablock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hyperlink" Target="Phonics%20screening%20check%202012.pdf" TargetMode="Externa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uthmiskin.com/en/find-out-more/paren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9592"/>
            <a:ext cx="8229600" cy="1143000"/>
          </a:xfrm>
        </p:spPr>
        <p:txBody>
          <a:bodyPr/>
          <a:lstStyle/>
          <a:p>
            <a:pPr algn="ctr"/>
            <a:r>
              <a:rPr lang="en-GB" dirty="0"/>
              <a:t>Year 1 Phonics workshop</a:t>
            </a:r>
          </a:p>
        </p:txBody>
      </p:sp>
      <p:pic>
        <p:nvPicPr>
          <p:cNvPr id="1026" name="Picture 2" descr="Image result for read write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000" y="4321175"/>
            <a:ext cx="3600000" cy="141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922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3460" y="1367448"/>
            <a:ext cx="2299027" cy="707886"/>
          </a:xfrm>
          <a:prstGeom prst="rect">
            <a:avLst/>
          </a:prstGeom>
          <a:noFill/>
        </p:spPr>
        <p:txBody>
          <a:bodyPr wrap="none" rtlCol="0">
            <a:spAutoFit/>
          </a:bodyPr>
          <a:lstStyle/>
          <a:p>
            <a:r>
              <a:rPr lang="en-GB" sz="4000" dirty="0">
                <a:latin typeface="Century Gothic" pitchFamily="34" charset="0"/>
                <a:cs typeface="Arial" pitchFamily="34" charset="0"/>
              </a:rPr>
              <a:t>Fred talk</a:t>
            </a:r>
          </a:p>
        </p:txBody>
      </p:sp>
      <p:pic>
        <p:nvPicPr>
          <p:cNvPr id="3" name="Picture 2" descr="Read Write Inc.: Fred the Frog - Toy"/>
          <p:cNvPicPr>
            <a:picLocks noChangeAspect="1" noChangeArrowheads="1"/>
          </p:cNvPicPr>
          <p:nvPr/>
        </p:nvPicPr>
        <p:blipFill>
          <a:blip r:embed="rId3" cstate="print">
            <a:clrChange>
              <a:clrFrom>
                <a:srgbClr val="D8D6DB"/>
              </a:clrFrom>
              <a:clrTo>
                <a:srgbClr val="D8D6DB">
                  <a:alpha val="0"/>
                </a:srgbClr>
              </a:clrTo>
            </a:clrChange>
            <a:extLst>
              <a:ext uri="{28A0092B-C50C-407E-A947-70E740481C1C}">
                <a14:useLocalDpi xmlns:a14="http://schemas.microsoft.com/office/drawing/2010/main" val="0"/>
              </a:ext>
            </a:extLst>
          </a:blip>
          <a:srcRect/>
          <a:stretch>
            <a:fillRect/>
          </a:stretch>
        </p:blipFill>
        <p:spPr bwMode="auto">
          <a:xfrm>
            <a:off x="976171" y="1952223"/>
            <a:ext cx="4537408" cy="3037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4747197"/>
            <a:ext cx="6207148" cy="1261884"/>
          </a:xfrm>
          <a:prstGeom prst="rect">
            <a:avLst/>
          </a:prstGeom>
          <a:noFill/>
        </p:spPr>
        <p:txBody>
          <a:bodyPr wrap="none" rtlCol="0">
            <a:spAutoFit/>
          </a:bodyPr>
          <a:lstStyle/>
          <a:p>
            <a:r>
              <a:rPr lang="en-GB" sz="4400" dirty="0">
                <a:latin typeface="Century Gothic" pitchFamily="34" charset="0"/>
                <a:cs typeface="Arial" pitchFamily="34" charset="0"/>
              </a:rPr>
              <a:t>cat                 c – a – t  </a:t>
            </a:r>
          </a:p>
          <a:p>
            <a:r>
              <a:rPr lang="en-GB" sz="3200" dirty="0">
                <a:latin typeface="Century Gothic" pitchFamily="34" charset="0"/>
                <a:cs typeface="Arial" pitchFamily="34" charset="0"/>
              </a:rPr>
              <a:t> </a:t>
            </a:r>
          </a:p>
        </p:txBody>
      </p:sp>
      <p:pic>
        <p:nvPicPr>
          <p:cNvPr id="5" name="Picture 4" descr="Screen Shot 2014-08-12 at 16.26.4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0384" y="2166348"/>
            <a:ext cx="1599724" cy="1442004"/>
          </a:xfrm>
          <a:prstGeom prst="rect">
            <a:avLst/>
          </a:prstGeom>
        </p:spPr>
      </p:pic>
    </p:spTree>
    <p:extLst>
      <p:ext uri="{BB962C8B-B14F-4D97-AF65-F5344CB8AC3E}">
        <p14:creationId xmlns:p14="http://schemas.microsoft.com/office/powerpoint/2010/main" val="1373140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ad Write Inc.: Green Word Ca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8572" y="2484922"/>
            <a:ext cx="4620028" cy="21688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3447" y="5148481"/>
            <a:ext cx="1875835" cy="584775"/>
          </a:xfrm>
          <a:prstGeom prst="rect">
            <a:avLst/>
          </a:prstGeom>
          <a:noFill/>
        </p:spPr>
        <p:txBody>
          <a:bodyPr wrap="none" rtlCol="0">
            <a:spAutoFit/>
          </a:bodyPr>
          <a:lstStyle/>
          <a:p>
            <a:r>
              <a:rPr lang="en-GB" sz="3200" dirty="0">
                <a:latin typeface="Century Gothic" pitchFamily="34" charset="0"/>
                <a:cs typeface="Arial" pitchFamily="34" charset="0"/>
              </a:rPr>
              <a:t>Fred talk</a:t>
            </a:r>
          </a:p>
        </p:txBody>
      </p:sp>
      <p:sp>
        <p:nvSpPr>
          <p:cNvPr id="5" name="TextBox 4"/>
          <p:cNvSpPr txBox="1"/>
          <p:nvPr/>
        </p:nvSpPr>
        <p:spPr>
          <a:xfrm>
            <a:off x="0" y="1529681"/>
            <a:ext cx="4705134" cy="707886"/>
          </a:xfrm>
          <a:prstGeom prst="rect">
            <a:avLst/>
          </a:prstGeom>
          <a:noFill/>
        </p:spPr>
        <p:txBody>
          <a:bodyPr wrap="none" rtlCol="0">
            <a:spAutoFit/>
          </a:bodyPr>
          <a:lstStyle/>
          <a:p>
            <a:r>
              <a:rPr lang="en-GB" sz="4000" dirty="0">
                <a:latin typeface="Century Gothic" pitchFamily="34" charset="0"/>
                <a:cs typeface="Arial" pitchFamily="34" charset="0"/>
              </a:rPr>
              <a:t>Green word cards</a:t>
            </a:r>
          </a:p>
        </p:txBody>
      </p:sp>
    </p:spTree>
    <p:extLst>
      <p:ext uri="{BB962C8B-B14F-4D97-AF65-F5344CB8AC3E}">
        <p14:creationId xmlns:p14="http://schemas.microsoft.com/office/powerpoint/2010/main" val="1892249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020" y="1400314"/>
            <a:ext cx="3020379" cy="707886"/>
          </a:xfrm>
          <a:prstGeom prst="rect">
            <a:avLst/>
          </a:prstGeom>
          <a:noFill/>
        </p:spPr>
        <p:txBody>
          <a:bodyPr wrap="none" rtlCol="0">
            <a:spAutoFit/>
          </a:bodyPr>
          <a:lstStyle/>
          <a:p>
            <a:r>
              <a:rPr lang="en-GB" sz="4000" dirty="0">
                <a:latin typeface="Century Gothic" pitchFamily="34" charset="0"/>
                <a:cs typeface="Arial" pitchFamily="34" charset="0"/>
              </a:rPr>
              <a:t>Fred fingers</a:t>
            </a:r>
          </a:p>
        </p:txBody>
      </p:sp>
      <p:sp>
        <p:nvSpPr>
          <p:cNvPr id="3" name="TextBox 2"/>
          <p:cNvSpPr txBox="1"/>
          <p:nvPr/>
        </p:nvSpPr>
        <p:spPr>
          <a:xfrm>
            <a:off x="403920" y="5157192"/>
            <a:ext cx="1531188" cy="584775"/>
          </a:xfrm>
          <a:prstGeom prst="rect">
            <a:avLst/>
          </a:prstGeom>
          <a:noFill/>
        </p:spPr>
        <p:txBody>
          <a:bodyPr wrap="none" rtlCol="0">
            <a:spAutoFit/>
          </a:bodyPr>
          <a:lstStyle/>
          <a:p>
            <a:r>
              <a:rPr lang="en-GB" sz="3200" dirty="0">
                <a:latin typeface="Century Gothic" pitchFamily="34" charset="0"/>
                <a:cs typeface="Arial" pitchFamily="34" charset="0"/>
              </a:rPr>
              <a:t>Writing</a:t>
            </a: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241" t="39300" r="15307" b="21399"/>
          <a:stretch/>
        </p:blipFill>
        <p:spPr bwMode="auto">
          <a:xfrm>
            <a:off x="3541444" y="1206500"/>
            <a:ext cx="3162344" cy="434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560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0117" y="4019741"/>
            <a:ext cx="8480207" cy="584775"/>
          </a:xfrm>
          <a:prstGeom prst="rect">
            <a:avLst/>
          </a:prstGeom>
          <a:noFill/>
        </p:spPr>
        <p:txBody>
          <a:bodyPr wrap="none" rtlCol="0">
            <a:spAutoFit/>
          </a:bodyPr>
          <a:lstStyle/>
          <a:p>
            <a:r>
              <a:rPr lang="en-GB" sz="3200" dirty="0">
                <a:latin typeface="Century Gothic" pitchFamily="34" charset="0"/>
                <a:cs typeface="Arial" pitchFamily="34" charset="0"/>
              </a:rPr>
              <a:t>Digraphs = </a:t>
            </a:r>
            <a:r>
              <a:rPr lang="en-GB" sz="3000" dirty="0">
                <a:latin typeface="Century Gothic" pitchFamily="34" charset="0"/>
                <a:cs typeface="Arial" pitchFamily="34" charset="0"/>
              </a:rPr>
              <a:t>special friends = 2 letters,1 sound</a:t>
            </a:r>
          </a:p>
        </p:txBody>
      </p:sp>
      <p:sp>
        <p:nvSpPr>
          <p:cNvPr id="10" name="TextBox 9"/>
          <p:cNvSpPr txBox="1"/>
          <p:nvPr/>
        </p:nvSpPr>
        <p:spPr>
          <a:xfrm>
            <a:off x="1931095" y="3403283"/>
            <a:ext cx="4562467" cy="584775"/>
          </a:xfrm>
          <a:prstGeom prst="rect">
            <a:avLst/>
          </a:prstGeom>
          <a:noFill/>
        </p:spPr>
        <p:txBody>
          <a:bodyPr wrap="none" rtlCol="0">
            <a:spAutoFit/>
          </a:bodyPr>
          <a:lstStyle/>
          <a:p>
            <a:r>
              <a:rPr lang="en-GB" sz="3200" dirty="0">
                <a:latin typeface="Century Gothic" pitchFamily="34" charset="0"/>
                <a:cs typeface="Arial" pitchFamily="34" charset="0"/>
              </a:rPr>
              <a:t>Set 2 </a:t>
            </a:r>
            <a:r>
              <a:rPr lang="en-GB" sz="3200" dirty="0">
                <a:latin typeface="Century Gothic" pitchFamily="34" charset="0"/>
              </a:rPr>
              <a:t>and set 3 sounds</a:t>
            </a:r>
            <a:endParaRPr lang="en-GB" sz="3000" dirty="0">
              <a:latin typeface="Century Gothic" pitchFamily="34" charset="0"/>
              <a:cs typeface="Arial" pitchFamily="34" charset="0"/>
            </a:endParaRPr>
          </a:p>
        </p:txBody>
      </p:sp>
      <p:sp>
        <p:nvSpPr>
          <p:cNvPr id="11" name="Rectangle 10"/>
          <p:cNvSpPr/>
          <p:nvPr/>
        </p:nvSpPr>
        <p:spPr>
          <a:xfrm>
            <a:off x="185166" y="4806863"/>
            <a:ext cx="8370110" cy="523220"/>
          </a:xfrm>
          <a:prstGeom prst="rect">
            <a:avLst/>
          </a:prstGeom>
        </p:spPr>
        <p:txBody>
          <a:bodyPr wrap="square">
            <a:spAutoFit/>
          </a:bodyPr>
          <a:lstStyle/>
          <a:p>
            <a:r>
              <a:rPr lang="en-GB" sz="2800" dirty="0" err="1">
                <a:latin typeface="Century Gothic" pitchFamily="34" charset="0"/>
              </a:rPr>
              <a:t>Trigraphs</a:t>
            </a:r>
            <a:r>
              <a:rPr lang="en-GB" sz="2800" dirty="0">
                <a:latin typeface="Century Gothic" pitchFamily="34" charset="0"/>
              </a:rPr>
              <a:t> = special friends = 3 letters,1 sound</a:t>
            </a:r>
          </a:p>
        </p:txBody>
      </p:sp>
      <p:sp>
        <p:nvSpPr>
          <p:cNvPr id="12" name="Rectangle 11"/>
          <p:cNvSpPr/>
          <p:nvPr/>
        </p:nvSpPr>
        <p:spPr>
          <a:xfrm>
            <a:off x="-853133" y="1663668"/>
            <a:ext cx="10446707" cy="1323439"/>
          </a:xfrm>
          <a:prstGeom prst="rect">
            <a:avLst/>
          </a:prstGeom>
        </p:spPr>
        <p:txBody>
          <a:bodyPr wrap="square">
            <a:spAutoFit/>
          </a:bodyPr>
          <a:lstStyle/>
          <a:p>
            <a:pPr algn="ctr"/>
            <a:r>
              <a:rPr lang="en-GB" sz="4000" dirty="0">
                <a:latin typeface="+mj-lt"/>
              </a:rPr>
              <a:t>After secure with set 1 </a:t>
            </a:r>
          </a:p>
          <a:p>
            <a:pPr algn="ctr"/>
            <a:r>
              <a:rPr lang="en-GB" sz="4000" dirty="0">
                <a:latin typeface="+mj-lt"/>
              </a:rPr>
              <a:t>sounds we learn… </a:t>
            </a:r>
          </a:p>
        </p:txBody>
      </p:sp>
    </p:spTree>
    <p:extLst>
      <p:ext uri="{BB962C8B-B14F-4D97-AF65-F5344CB8AC3E}">
        <p14:creationId xmlns:p14="http://schemas.microsoft.com/office/powerpoint/2010/main" val="24280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nyone\Desktop\Simple Speed Sound Chart.jpg"/>
          <p:cNvPicPr/>
          <p:nvPr/>
        </p:nvPicPr>
        <p:blipFill rotWithShape="1">
          <a:blip r:embed="rId3" cstate="print">
            <a:extLst>
              <a:ext uri="{28A0092B-C50C-407E-A947-70E740481C1C}">
                <a14:useLocalDpi xmlns:a14="http://schemas.microsoft.com/office/drawing/2010/main" val="0"/>
              </a:ext>
            </a:extLst>
          </a:blip>
          <a:srcRect l="5072" r="8877" b="28839"/>
          <a:stretch/>
        </p:blipFill>
        <p:spPr bwMode="auto">
          <a:xfrm>
            <a:off x="2080343" y="1117726"/>
            <a:ext cx="4374024" cy="4950484"/>
          </a:xfrm>
          <a:prstGeom prst="rect">
            <a:avLst/>
          </a:prstGeom>
          <a:noFill/>
          <a:ln>
            <a:noFill/>
          </a:ln>
          <a:extLst>
            <a:ext uri="{53640926-AAD7-44D8-BBD7-CCE9431645EC}">
              <a14:shadowObscured xmlns:a14="http://schemas.microsoft.com/office/drawing/2010/main"/>
            </a:ext>
          </a:extLst>
        </p:spPr>
      </p:pic>
      <p:grpSp>
        <p:nvGrpSpPr>
          <p:cNvPr id="6" name="Group 5"/>
          <p:cNvGrpSpPr/>
          <p:nvPr/>
        </p:nvGrpSpPr>
        <p:grpSpPr>
          <a:xfrm>
            <a:off x="2095700" y="4141827"/>
            <a:ext cx="4482900" cy="2010820"/>
            <a:chOff x="1666590" y="4005064"/>
            <a:chExt cx="5929746" cy="2659808"/>
          </a:xfrm>
        </p:grpSpPr>
        <p:sp>
          <p:nvSpPr>
            <p:cNvPr id="3" name="Rectangle 2"/>
            <p:cNvSpPr/>
            <p:nvPr/>
          </p:nvSpPr>
          <p:spPr>
            <a:xfrm>
              <a:off x="1666590" y="5480128"/>
              <a:ext cx="5929746" cy="1184744"/>
            </a:xfrm>
            <a:prstGeom prst="rect">
              <a:avLst/>
            </a:prstGeom>
            <a:solidFill>
              <a:srgbClr val="00B0F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860032" y="4005064"/>
              <a:ext cx="2736304" cy="1476164"/>
            </a:xfrm>
            <a:prstGeom prst="rect">
              <a:avLst/>
            </a:prstGeom>
            <a:solidFill>
              <a:srgbClr val="00B0F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606491" y="2179527"/>
            <a:ext cx="2686834" cy="461665"/>
          </a:xfrm>
          <a:prstGeom prst="rect">
            <a:avLst/>
          </a:prstGeom>
          <a:noFill/>
        </p:spPr>
        <p:txBody>
          <a:bodyPr wrap="square" rtlCol="0">
            <a:spAutoFit/>
          </a:bodyPr>
          <a:lstStyle/>
          <a:p>
            <a:r>
              <a:rPr lang="en-GB" dirty="0"/>
              <a:t>Set 2 sounds</a:t>
            </a:r>
          </a:p>
        </p:txBody>
      </p:sp>
    </p:spTree>
    <p:extLst>
      <p:ext uri="{BB962C8B-B14F-4D97-AF65-F5344CB8AC3E}">
        <p14:creationId xmlns:p14="http://schemas.microsoft.com/office/powerpoint/2010/main" val="315302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74911" y="1506333"/>
            <a:ext cx="4264091" cy="707886"/>
          </a:xfrm>
          <a:prstGeom prst="rect">
            <a:avLst/>
          </a:prstGeom>
          <a:noFill/>
        </p:spPr>
        <p:txBody>
          <a:bodyPr wrap="square" rtlCol="0">
            <a:spAutoFit/>
          </a:bodyPr>
          <a:lstStyle/>
          <a:p>
            <a:r>
              <a:rPr lang="en-GB" sz="4000" dirty="0">
                <a:latin typeface="+mj-lt"/>
              </a:rPr>
              <a:t>Set 3 sounds</a:t>
            </a:r>
          </a:p>
        </p:txBody>
      </p:sp>
      <p:sp>
        <p:nvSpPr>
          <p:cNvPr id="8" name="TextBox 7"/>
          <p:cNvSpPr txBox="1"/>
          <p:nvPr/>
        </p:nvSpPr>
        <p:spPr>
          <a:xfrm>
            <a:off x="563671" y="2739570"/>
            <a:ext cx="9469677" cy="2123658"/>
          </a:xfrm>
          <a:prstGeom prst="rect">
            <a:avLst/>
          </a:prstGeom>
          <a:noFill/>
        </p:spPr>
        <p:txBody>
          <a:bodyPr wrap="square" rtlCol="0">
            <a:spAutoFit/>
          </a:bodyPr>
          <a:lstStyle/>
          <a:p>
            <a:r>
              <a:rPr lang="en-GB" sz="4400" dirty="0" err="1">
                <a:latin typeface="Century Gothic" pitchFamily="34" charset="0"/>
                <a:cs typeface="Arial" pitchFamily="34" charset="0"/>
              </a:rPr>
              <a:t>ea</a:t>
            </a:r>
            <a:r>
              <a:rPr lang="en-GB" sz="4400" dirty="0">
                <a:latin typeface="Century Gothic" pitchFamily="34" charset="0"/>
                <a:cs typeface="Arial" pitchFamily="34" charset="0"/>
              </a:rPr>
              <a:t>  </a:t>
            </a:r>
            <a:r>
              <a:rPr lang="en-GB" sz="4400" dirty="0" err="1">
                <a:latin typeface="Century Gothic" pitchFamily="34" charset="0"/>
                <a:cs typeface="Arial" pitchFamily="34" charset="0"/>
              </a:rPr>
              <a:t>oi</a:t>
            </a:r>
            <a:r>
              <a:rPr lang="en-GB" sz="4400" dirty="0">
                <a:latin typeface="Century Gothic" pitchFamily="34" charset="0"/>
                <a:cs typeface="Arial" pitchFamily="34" charset="0"/>
              </a:rPr>
              <a:t>  a-e  i-e  o-e  u-e  aw  </a:t>
            </a:r>
            <a:r>
              <a:rPr lang="en-GB" sz="4400" dirty="0" err="1">
                <a:latin typeface="Century Gothic" pitchFamily="34" charset="0"/>
                <a:cs typeface="Arial" pitchFamily="34" charset="0"/>
              </a:rPr>
              <a:t>ur</a:t>
            </a:r>
            <a:r>
              <a:rPr lang="en-GB" sz="4400" dirty="0">
                <a:latin typeface="Century Gothic" pitchFamily="34" charset="0"/>
                <a:cs typeface="Arial" pitchFamily="34" charset="0"/>
              </a:rPr>
              <a:t>  </a:t>
            </a:r>
          </a:p>
          <a:p>
            <a:endParaRPr lang="en-GB" sz="4400" dirty="0">
              <a:latin typeface="Century Gothic" pitchFamily="34" charset="0"/>
              <a:cs typeface="Arial" pitchFamily="34" charset="0"/>
            </a:endParaRPr>
          </a:p>
          <a:p>
            <a:r>
              <a:rPr lang="en-GB" sz="4400" dirty="0" err="1">
                <a:latin typeface="Century Gothic" pitchFamily="34" charset="0"/>
                <a:cs typeface="Arial" pitchFamily="34" charset="0"/>
              </a:rPr>
              <a:t>er</a:t>
            </a:r>
            <a:r>
              <a:rPr lang="en-GB" sz="4400" dirty="0">
                <a:latin typeface="Century Gothic" pitchFamily="34" charset="0"/>
                <a:cs typeface="Arial" pitchFamily="34" charset="0"/>
              </a:rPr>
              <a:t>  </a:t>
            </a:r>
            <a:r>
              <a:rPr lang="en-GB" sz="4400" dirty="0" err="1">
                <a:latin typeface="Century Gothic" pitchFamily="34" charset="0"/>
                <a:cs typeface="Arial" pitchFamily="34" charset="0"/>
              </a:rPr>
              <a:t>ow</a:t>
            </a:r>
            <a:r>
              <a:rPr lang="en-GB" sz="4400" dirty="0">
                <a:latin typeface="Century Gothic" pitchFamily="34" charset="0"/>
                <a:cs typeface="Arial" pitchFamily="34" charset="0"/>
              </a:rPr>
              <a:t>  </a:t>
            </a:r>
            <a:r>
              <a:rPr lang="en-GB" sz="4400" dirty="0" err="1">
                <a:latin typeface="Century Gothic" pitchFamily="34" charset="0"/>
                <a:cs typeface="Arial" pitchFamily="34" charset="0"/>
              </a:rPr>
              <a:t>ai</a:t>
            </a:r>
            <a:r>
              <a:rPr lang="en-GB" sz="4400" dirty="0">
                <a:latin typeface="Century Gothic" pitchFamily="34" charset="0"/>
                <a:cs typeface="Arial" pitchFamily="34" charset="0"/>
              </a:rPr>
              <a:t>  </a:t>
            </a:r>
            <a:r>
              <a:rPr lang="en-GB" sz="4400" dirty="0" err="1">
                <a:latin typeface="Century Gothic" pitchFamily="34" charset="0"/>
                <a:cs typeface="Arial" pitchFamily="34" charset="0"/>
              </a:rPr>
              <a:t>oa</a:t>
            </a:r>
            <a:r>
              <a:rPr lang="en-GB" sz="4400" dirty="0">
                <a:latin typeface="Century Gothic" pitchFamily="34" charset="0"/>
                <a:cs typeface="Arial" pitchFamily="34" charset="0"/>
              </a:rPr>
              <a:t>  </a:t>
            </a:r>
            <a:r>
              <a:rPr lang="en-GB" sz="4400" dirty="0" err="1">
                <a:latin typeface="Century Gothic" pitchFamily="34" charset="0"/>
                <a:cs typeface="Arial" pitchFamily="34" charset="0"/>
              </a:rPr>
              <a:t>ew</a:t>
            </a:r>
            <a:r>
              <a:rPr lang="en-GB" sz="4400" dirty="0">
                <a:latin typeface="Century Gothic" pitchFamily="34" charset="0"/>
                <a:cs typeface="Arial" pitchFamily="34" charset="0"/>
              </a:rPr>
              <a:t>  ire  ear  </a:t>
            </a:r>
            <a:r>
              <a:rPr lang="en-GB" sz="4400" dirty="0" err="1">
                <a:latin typeface="Century Gothic" pitchFamily="34" charset="0"/>
                <a:cs typeface="Arial" pitchFamily="34" charset="0"/>
              </a:rPr>
              <a:t>ure</a:t>
            </a:r>
            <a:endParaRPr lang="en-GB" sz="4400" dirty="0">
              <a:latin typeface="Century Gothic" pitchFamily="34" charset="0"/>
              <a:cs typeface="Arial" pitchFamily="34" charset="0"/>
            </a:endParaRPr>
          </a:p>
        </p:txBody>
      </p:sp>
    </p:spTree>
    <p:extLst>
      <p:ext uri="{BB962C8B-B14F-4D97-AF65-F5344CB8AC3E}">
        <p14:creationId xmlns:p14="http://schemas.microsoft.com/office/powerpoint/2010/main" val="174063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3898" y="1506333"/>
            <a:ext cx="6982239" cy="707886"/>
          </a:xfrm>
          <a:prstGeom prst="rect">
            <a:avLst/>
          </a:prstGeom>
          <a:noFill/>
        </p:spPr>
        <p:txBody>
          <a:bodyPr wrap="square" rtlCol="0">
            <a:spAutoFit/>
          </a:bodyPr>
          <a:lstStyle/>
          <a:p>
            <a:r>
              <a:rPr lang="en-GB" sz="4000" dirty="0">
                <a:latin typeface="+mj-lt"/>
              </a:rPr>
              <a:t>  Alternative graphemes</a:t>
            </a:r>
          </a:p>
        </p:txBody>
      </p:sp>
      <p:sp>
        <p:nvSpPr>
          <p:cNvPr id="2" name="TextBox 1"/>
          <p:cNvSpPr txBox="1"/>
          <p:nvPr/>
        </p:nvSpPr>
        <p:spPr>
          <a:xfrm>
            <a:off x="2437334" y="2680570"/>
            <a:ext cx="2802370" cy="2862322"/>
          </a:xfrm>
          <a:prstGeom prst="rect">
            <a:avLst/>
          </a:prstGeom>
          <a:noFill/>
        </p:spPr>
        <p:txBody>
          <a:bodyPr wrap="none" rtlCol="0">
            <a:spAutoFit/>
          </a:bodyPr>
          <a:lstStyle/>
          <a:p>
            <a:r>
              <a:rPr lang="en-GB" sz="3600" dirty="0">
                <a:latin typeface="+mn-lt"/>
              </a:rPr>
              <a:t>ay   - pay</a:t>
            </a:r>
          </a:p>
          <a:p>
            <a:r>
              <a:rPr lang="en-GB" sz="3600" dirty="0" err="1">
                <a:latin typeface="+mn-lt"/>
              </a:rPr>
              <a:t>ai</a:t>
            </a:r>
            <a:r>
              <a:rPr lang="en-GB" sz="3600" dirty="0">
                <a:latin typeface="+mn-lt"/>
              </a:rPr>
              <a:t>    - snail </a:t>
            </a:r>
          </a:p>
          <a:p>
            <a:r>
              <a:rPr lang="en-GB" sz="3600" dirty="0">
                <a:latin typeface="+mn-lt"/>
              </a:rPr>
              <a:t>a-e  - snake</a:t>
            </a:r>
          </a:p>
          <a:p>
            <a:r>
              <a:rPr lang="en-GB" sz="3600" dirty="0" err="1">
                <a:latin typeface="+mn-lt"/>
              </a:rPr>
              <a:t>ey</a:t>
            </a:r>
            <a:r>
              <a:rPr lang="en-GB" sz="3600" dirty="0">
                <a:latin typeface="+mn-lt"/>
              </a:rPr>
              <a:t>   - grey</a:t>
            </a:r>
          </a:p>
          <a:p>
            <a:r>
              <a:rPr lang="en-GB" sz="3600" dirty="0" err="1">
                <a:latin typeface="+mn-lt"/>
              </a:rPr>
              <a:t>eigh</a:t>
            </a:r>
            <a:r>
              <a:rPr lang="en-GB" sz="3600" dirty="0">
                <a:latin typeface="+mn-lt"/>
              </a:rPr>
              <a:t> - eight</a:t>
            </a:r>
          </a:p>
        </p:txBody>
      </p:sp>
    </p:spTree>
    <p:extLst>
      <p:ext uri="{BB962C8B-B14F-4D97-AF65-F5344CB8AC3E}">
        <p14:creationId xmlns:p14="http://schemas.microsoft.com/office/powerpoint/2010/main" val="143683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7333" y="1127340"/>
            <a:ext cx="3700419" cy="707886"/>
          </a:xfrm>
          <a:prstGeom prst="rect">
            <a:avLst/>
          </a:prstGeom>
          <a:noFill/>
        </p:spPr>
        <p:txBody>
          <a:bodyPr wrap="square" rtlCol="0">
            <a:spAutoFit/>
          </a:bodyPr>
          <a:lstStyle/>
          <a:p>
            <a:r>
              <a:rPr lang="en-GB" dirty="0"/>
              <a:t> </a:t>
            </a:r>
            <a:r>
              <a:rPr lang="en-GB" sz="4000" dirty="0">
                <a:latin typeface="+mj-lt"/>
              </a:rPr>
              <a:t>  Sound cards </a:t>
            </a:r>
          </a:p>
        </p:txBody>
      </p:sp>
      <p:pic>
        <p:nvPicPr>
          <p:cNvPr id="3" name="Picture 2">
            <a:extLst>
              <a:ext uri="{FF2B5EF4-FFF2-40B4-BE49-F238E27FC236}">
                <a16:creationId xmlns:a16="http://schemas.microsoft.com/office/drawing/2014/main" id="{853FFE38-0DEA-49EB-BFEB-7E9A1C0455AE}"/>
              </a:ext>
            </a:extLst>
          </p:cNvPr>
          <p:cNvPicPr>
            <a:picLocks noChangeAspect="1"/>
          </p:cNvPicPr>
          <p:nvPr/>
        </p:nvPicPr>
        <p:blipFill>
          <a:blip r:embed="rId3"/>
          <a:stretch>
            <a:fillRect/>
          </a:stretch>
        </p:blipFill>
        <p:spPr>
          <a:xfrm>
            <a:off x="733528" y="1932718"/>
            <a:ext cx="6962419" cy="4833068"/>
          </a:xfrm>
          <a:prstGeom prst="rect">
            <a:avLst/>
          </a:prstGeom>
        </p:spPr>
      </p:pic>
    </p:spTree>
    <p:extLst>
      <p:ext uri="{BB962C8B-B14F-4D97-AF65-F5344CB8AC3E}">
        <p14:creationId xmlns:p14="http://schemas.microsoft.com/office/powerpoint/2010/main" val="411240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631" y="1601812"/>
            <a:ext cx="8229600" cy="714808"/>
          </a:xfrm>
        </p:spPr>
        <p:txBody>
          <a:bodyPr/>
          <a:lstStyle/>
          <a:p>
            <a:r>
              <a:rPr lang="en-GB" sz="4000" dirty="0"/>
              <a:t>Common exception words</a:t>
            </a:r>
          </a:p>
        </p:txBody>
      </p:sp>
      <p:sp>
        <p:nvSpPr>
          <p:cNvPr id="3" name="Content Placeholder 2"/>
          <p:cNvSpPr>
            <a:spLocks noGrp="1"/>
          </p:cNvSpPr>
          <p:nvPr>
            <p:ph idx="1"/>
          </p:nvPr>
        </p:nvSpPr>
        <p:spPr>
          <a:xfrm>
            <a:off x="-391035" y="2509837"/>
            <a:ext cx="9400784" cy="4348163"/>
          </a:xfrm>
        </p:spPr>
        <p:txBody>
          <a:bodyPr/>
          <a:lstStyle/>
          <a:p>
            <a:pPr algn="ctr"/>
            <a:r>
              <a:rPr lang="en-GB" sz="2800" dirty="0">
                <a:solidFill>
                  <a:schemeClr val="tx1"/>
                </a:solidFill>
              </a:rPr>
              <a:t>Red Words</a:t>
            </a:r>
          </a:p>
          <a:p>
            <a:pPr algn="ctr"/>
            <a:r>
              <a:rPr lang="en-GB" sz="2800" dirty="0">
                <a:solidFill>
                  <a:schemeClr val="tx1"/>
                </a:solidFill>
              </a:rPr>
              <a:t>Can’t be sounded out (</a:t>
            </a:r>
            <a:r>
              <a:rPr lang="en-GB" sz="2800" dirty="0">
                <a:solidFill>
                  <a:srgbClr val="FF0000"/>
                </a:solidFill>
              </a:rPr>
              <a:t>you can’t Fred a red</a:t>
            </a:r>
            <a:r>
              <a:rPr lang="en-GB" sz="2800" dirty="0">
                <a:solidFill>
                  <a:schemeClr val="tx1"/>
                </a:solidFill>
              </a:rPr>
              <a:t>)</a:t>
            </a:r>
          </a:p>
          <a:p>
            <a:pPr algn="ctr"/>
            <a:r>
              <a:rPr lang="en-GB" sz="2800" dirty="0">
                <a:solidFill>
                  <a:schemeClr val="tx1"/>
                </a:solidFill>
              </a:rPr>
              <a:t>Need to be recognised and spelt</a:t>
            </a:r>
          </a:p>
          <a:p>
            <a:pPr algn="ctr"/>
            <a:r>
              <a:rPr lang="en-GB" sz="2800" dirty="0">
                <a:solidFill>
                  <a:schemeClr val="tx1"/>
                </a:solidFill>
              </a:rPr>
              <a:t>Introduced in RWI and class phonics and spellings (weekly homework task)</a:t>
            </a:r>
          </a:p>
          <a:p>
            <a:pPr algn="ctr"/>
            <a:endParaRPr lang="en-GB" sz="2800" dirty="0">
              <a:solidFill>
                <a:schemeClr val="tx1"/>
              </a:solidFill>
            </a:endParaRPr>
          </a:p>
        </p:txBody>
      </p:sp>
      <p:sp>
        <p:nvSpPr>
          <p:cNvPr id="5" name="Rectangle 4"/>
          <p:cNvSpPr/>
          <p:nvPr/>
        </p:nvSpPr>
        <p:spPr>
          <a:xfrm>
            <a:off x="1329369" y="5115017"/>
            <a:ext cx="3735172" cy="1593537"/>
          </a:xfrm>
          <a:prstGeom prst="rect">
            <a:avLst/>
          </a:prstGeom>
          <a:solidFill>
            <a:srgbClr val="FFCC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dirty="0">
                <a:solidFill>
                  <a:schemeClr val="tx1"/>
                </a:solidFill>
                <a:latin typeface="Century Gothic" pitchFamily="34" charset="0"/>
              </a:rPr>
              <a:t>the</a:t>
            </a:r>
          </a:p>
        </p:txBody>
      </p:sp>
    </p:spTree>
    <p:extLst>
      <p:ext uri="{BB962C8B-B14F-4D97-AF65-F5344CB8AC3E}">
        <p14:creationId xmlns:p14="http://schemas.microsoft.com/office/powerpoint/2010/main" val="1575241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192"/>
            <a:ext cx="8229600" cy="714808"/>
          </a:xfrm>
        </p:spPr>
        <p:txBody>
          <a:bodyPr/>
          <a:lstStyle/>
          <a:p>
            <a:r>
              <a:rPr lang="en-GB" sz="4000" dirty="0"/>
              <a:t>Common exception words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334" y="1766428"/>
            <a:ext cx="7222739" cy="4710481"/>
          </a:xfrm>
          <a:prstGeom prst="rect">
            <a:avLst/>
          </a:prstGeom>
        </p:spPr>
      </p:pic>
    </p:spTree>
    <p:extLst>
      <p:ext uri="{BB962C8B-B14F-4D97-AF65-F5344CB8AC3E}">
        <p14:creationId xmlns:p14="http://schemas.microsoft.com/office/powerpoint/2010/main" val="2513646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5292"/>
            <a:ext cx="8229600" cy="1143000"/>
          </a:xfrm>
        </p:spPr>
        <p:txBody>
          <a:bodyPr/>
          <a:lstStyle/>
          <a:p>
            <a:r>
              <a:rPr lang="en-GB" sz="4000" dirty="0"/>
              <a:t>What is phonics?</a:t>
            </a:r>
          </a:p>
        </p:txBody>
      </p:sp>
      <p:sp>
        <p:nvSpPr>
          <p:cNvPr id="3" name="Content Placeholder 2"/>
          <p:cNvSpPr>
            <a:spLocks noGrp="1"/>
          </p:cNvSpPr>
          <p:nvPr>
            <p:ph idx="1"/>
          </p:nvPr>
        </p:nvSpPr>
        <p:spPr>
          <a:xfrm>
            <a:off x="327547" y="2197100"/>
            <a:ext cx="8488907" cy="3929063"/>
          </a:xfrm>
        </p:spPr>
        <p:txBody>
          <a:bodyPr/>
          <a:lstStyle/>
          <a:p>
            <a:r>
              <a:rPr lang="en-GB" sz="2800" dirty="0">
                <a:solidFill>
                  <a:schemeClr val="tx1"/>
                </a:solidFill>
              </a:rPr>
              <a:t>Phonics is the system of sounds we use to work out what words say and how to spell them </a:t>
            </a:r>
          </a:p>
          <a:p>
            <a:endParaRPr lang="en-GB" sz="2800" dirty="0">
              <a:solidFill>
                <a:schemeClr val="tx1"/>
              </a:solidFill>
            </a:endParaRPr>
          </a:p>
          <a:p>
            <a:r>
              <a:rPr lang="en-GB" sz="2800" dirty="0">
                <a:solidFill>
                  <a:schemeClr val="tx1"/>
                </a:solidFill>
              </a:rPr>
              <a:t>It’s the same as ‘sounding out’.  In school we call it ‘Fred talk'</a:t>
            </a:r>
          </a:p>
          <a:p>
            <a:endParaRPr lang="en-GB" sz="2800" dirty="0">
              <a:solidFill>
                <a:schemeClr val="tx1"/>
              </a:solidFill>
            </a:endParaRPr>
          </a:p>
          <a:p>
            <a:r>
              <a:rPr lang="en-GB" sz="2800" dirty="0">
                <a:solidFill>
                  <a:schemeClr val="tx1"/>
                </a:solidFill>
              </a:rPr>
              <a:t>44 sounds (lots of ways to make these sounds)</a:t>
            </a:r>
          </a:p>
        </p:txBody>
      </p:sp>
    </p:spTree>
    <p:extLst>
      <p:ext uri="{BB962C8B-B14F-4D97-AF65-F5344CB8AC3E}">
        <p14:creationId xmlns:p14="http://schemas.microsoft.com/office/powerpoint/2010/main" val="2538443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rotWithShape="1">
          <a:blip r:embed="rId3" cstate="print"/>
          <a:srcRect l="33899" t="24497" r="54905" b="8681"/>
          <a:stretch/>
        </p:blipFill>
        <p:spPr bwMode="auto">
          <a:xfrm>
            <a:off x="0" y="3025472"/>
            <a:ext cx="2203680" cy="2918564"/>
          </a:xfrm>
          <a:prstGeom prst="rect">
            <a:avLst/>
          </a:prstGeom>
          <a:noFill/>
          <a:ln w="9525">
            <a:noFill/>
            <a:miter lim="800000"/>
            <a:headEnd/>
            <a:tailEnd/>
          </a:ln>
        </p:spPr>
      </p:pic>
      <p:sp>
        <p:nvSpPr>
          <p:cNvPr id="3" name="Title 2"/>
          <p:cNvSpPr>
            <a:spLocks noGrp="1"/>
          </p:cNvSpPr>
          <p:nvPr>
            <p:ph type="title"/>
          </p:nvPr>
        </p:nvSpPr>
        <p:spPr/>
        <p:txBody>
          <a:bodyPr/>
          <a:lstStyle/>
          <a:p>
            <a:r>
              <a:rPr lang="en-GB" dirty="0"/>
              <a:t>Reading at home</a:t>
            </a:r>
          </a:p>
        </p:txBody>
      </p:sp>
      <p:pic>
        <p:nvPicPr>
          <p:cNvPr id="5" name="Picture 2"/>
          <p:cNvPicPr>
            <a:picLocks noChangeAspect="1" noChangeArrowheads="1"/>
          </p:cNvPicPr>
          <p:nvPr/>
        </p:nvPicPr>
        <p:blipFill>
          <a:blip r:embed="rId4" cstate="print"/>
          <a:srcRect l="803" t="10178" r="58050" b="30955"/>
          <a:stretch>
            <a:fillRect/>
          </a:stretch>
        </p:blipFill>
        <p:spPr bwMode="auto">
          <a:xfrm>
            <a:off x="4412797" y="3135786"/>
            <a:ext cx="3354189" cy="26979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7941" y="2304789"/>
            <a:ext cx="10134045" cy="830997"/>
          </a:xfrm>
          <a:prstGeom prst="rect">
            <a:avLst/>
          </a:prstGeom>
          <a:noFill/>
        </p:spPr>
        <p:txBody>
          <a:bodyPr wrap="square" rtlCol="0">
            <a:spAutoFit/>
          </a:bodyPr>
          <a:lstStyle/>
          <a:p>
            <a:r>
              <a:rPr lang="en-GB" dirty="0"/>
              <a:t>RWI book </a:t>
            </a:r>
            <a:r>
              <a:rPr lang="en-GB" sz="1100" dirty="0"/>
              <a:t>(changed each Thursday)                  </a:t>
            </a:r>
            <a:r>
              <a:rPr lang="en-GB" dirty="0"/>
              <a:t>Bug club online (to be used to  </a:t>
            </a:r>
          </a:p>
          <a:p>
            <a:r>
              <a:rPr lang="en-GB" dirty="0"/>
              <a:t>                                      access 2</a:t>
            </a:r>
            <a:r>
              <a:rPr lang="en-GB" baseline="30000" dirty="0"/>
              <a:t>nd</a:t>
            </a:r>
            <a:r>
              <a:rPr lang="en-GB" dirty="0"/>
              <a:t> reading book each week)</a:t>
            </a:r>
          </a:p>
        </p:txBody>
      </p:sp>
    </p:spTree>
    <p:extLst>
      <p:ext uri="{BB962C8B-B14F-4D97-AF65-F5344CB8AC3E}">
        <p14:creationId xmlns:p14="http://schemas.microsoft.com/office/powerpoint/2010/main" val="2874156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1093" y="1263852"/>
            <a:ext cx="8229600" cy="1143000"/>
          </a:xfrm>
        </p:spPr>
        <p:txBody>
          <a:bodyPr/>
          <a:lstStyle/>
          <a:p>
            <a:r>
              <a:rPr lang="en-GB" dirty="0"/>
              <a:t>Bug Club</a:t>
            </a:r>
            <a:br>
              <a:rPr lang="en-GB" dirty="0"/>
            </a:br>
            <a:endParaRPr lang="en-GB" dirty="0"/>
          </a:p>
        </p:txBody>
      </p:sp>
      <p:pic>
        <p:nvPicPr>
          <p:cNvPr id="4" name="Picture 3">
            <a:extLst>
              <a:ext uri="{FF2B5EF4-FFF2-40B4-BE49-F238E27FC236}">
                <a16:creationId xmlns:a16="http://schemas.microsoft.com/office/drawing/2014/main" id="{4BB4DDE6-CC29-41EE-A69E-3BABFDD3E88D}"/>
              </a:ext>
            </a:extLst>
          </p:cNvPr>
          <p:cNvPicPr>
            <a:picLocks noChangeAspect="1"/>
          </p:cNvPicPr>
          <p:nvPr/>
        </p:nvPicPr>
        <p:blipFill>
          <a:blip r:embed="rId3"/>
          <a:stretch>
            <a:fillRect/>
          </a:stretch>
        </p:blipFill>
        <p:spPr>
          <a:xfrm>
            <a:off x="-404829" y="2273976"/>
            <a:ext cx="9144000" cy="3320172"/>
          </a:xfrm>
          <a:prstGeom prst="rect">
            <a:avLst/>
          </a:prstGeom>
        </p:spPr>
      </p:pic>
    </p:spTree>
    <p:extLst>
      <p:ext uri="{BB962C8B-B14F-4D97-AF65-F5344CB8AC3E}">
        <p14:creationId xmlns:p14="http://schemas.microsoft.com/office/powerpoint/2010/main" val="1188765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Bug Club</a:t>
            </a:r>
          </a:p>
        </p:txBody>
      </p:sp>
      <p:pic>
        <p:nvPicPr>
          <p:cNvPr id="8" name="Picture 7">
            <a:extLst>
              <a:ext uri="{FF2B5EF4-FFF2-40B4-BE49-F238E27FC236}">
                <a16:creationId xmlns:a16="http://schemas.microsoft.com/office/drawing/2014/main" id="{6F643CAC-CFE4-43F6-8DAA-6F19190503C1}"/>
              </a:ext>
            </a:extLst>
          </p:cNvPr>
          <p:cNvPicPr>
            <a:picLocks noChangeAspect="1"/>
          </p:cNvPicPr>
          <p:nvPr/>
        </p:nvPicPr>
        <p:blipFill>
          <a:blip r:embed="rId3"/>
          <a:stretch>
            <a:fillRect/>
          </a:stretch>
        </p:blipFill>
        <p:spPr>
          <a:xfrm>
            <a:off x="643094" y="2239094"/>
            <a:ext cx="7104185" cy="4241229"/>
          </a:xfrm>
          <a:prstGeom prst="rect">
            <a:avLst/>
          </a:prstGeom>
        </p:spPr>
      </p:pic>
    </p:spTree>
    <p:extLst>
      <p:ext uri="{BB962C8B-B14F-4D97-AF65-F5344CB8AC3E}">
        <p14:creationId xmlns:p14="http://schemas.microsoft.com/office/powerpoint/2010/main" val="719731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Bug Club</a:t>
            </a:r>
          </a:p>
        </p:txBody>
      </p:sp>
      <p:pic>
        <p:nvPicPr>
          <p:cNvPr id="4" name="Picture 3">
            <a:extLst>
              <a:ext uri="{FF2B5EF4-FFF2-40B4-BE49-F238E27FC236}">
                <a16:creationId xmlns:a16="http://schemas.microsoft.com/office/drawing/2014/main" id="{D1837DAA-98DB-4F53-8709-43A773ADDC91}"/>
              </a:ext>
            </a:extLst>
          </p:cNvPr>
          <p:cNvPicPr>
            <a:picLocks noChangeAspect="1"/>
          </p:cNvPicPr>
          <p:nvPr/>
        </p:nvPicPr>
        <p:blipFill rotWithShape="1">
          <a:blip r:embed="rId3"/>
          <a:srcRect l="16800" t="8222" r="18700" b="11956"/>
          <a:stretch/>
        </p:blipFill>
        <p:spPr>
          <a:xfrm>
            <a:off x="1280160" y="2231136"/>
            <a:ext cx="5897880" cy="4105656"/>
          </a:xfrm>
          <a:prstGeom prst="rect">
            <a:avLst/>
          </a:prstGeom>
        </p:spPr>
      </p:pic>
      <p:sp>
        <p:nvSpPr>
          <p:cNvPr id="5" name="Flowchart: Process 4">
            <a:extLst>
              <a:ext uri="{FF2B5EF4-FFF2-40B4-BE49-F238E27FC236}">
                <a16:creationId xmlns:a16="http://schemas.microsoft.com/office/drawing/2014/main" id="{ED632EDC-28E6-41E4-89AA-9580E2E56EC8}"/>
              </a:ext>
            </a:extLst>
          </p:cNvPr>
          <p:cNvSpPr/>
          <p:nvPr/>
        </p:nvSpPr>
        <p:spPr>
          <a:xfrm>
            <a:off x="1856232" y="4572000"/>
            <a:ext cx="402336" cy="118872"/>
          </a:xfrm>
          <a:prstGeom prst="flowChartProcess">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7968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Bug Club</a:t>
            </a:r>
            <a:br>
              <a:rPr lang="en-GB" dirty="0"/>
            </a:br>
            <a:br>
              <a:rPr lang="en-GB" dirty="0"/>
            </a:br>
            <a:r>
              <a:rPr lang="en-GB" sz="2800" dirty="0"/>
              <a:t>Logins remain the same as those issued in FS2</a:t>
            </a:r>
            <a:br>
              <a:rPr lang="en-GB" sz="2800" dirty="0"/>
            </a:br>
            <a:br>
              <a:rPr lang="en-GB" sz="2800" dirty="0"/>
            </a:br>
            <a:r>
              <a:rPr lang="en-GB" sz="2800" dirty="0"/>
              <a:t>Read one book each week 2-3 times to develop fluency and comprehension</a:t>
            </a:r>
            <a:br>
              <a:rPr lang="en-GB" sz="2800" dirty="0"/>
            </a:br>
            <a:br>
              <a:rPr lang="en-GB" sz="2800" dirty="0"/>
            </a:br>
            <a:r>
              <a:rPr lang="en-GB" sz="2800" dirty="0"/>
              <a:t>If you run out please email us </a:t>
            </a:r>
            <a:endParaRPr lang="en-GB" dirty="0"/>
          </a:p>
        </p:txBody>
      </p:sp>
    </p:spTree>
    <p:extLst>
      <p:ext uri="{BB962C8B-B14F-4D97-AF65-F5344CB8AC3E}">
        <p14:creationId xmlns:p14="http://schemas.microsoft.com/office/powerpoint/2010/main" val="81565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92400"/>
            <a:ext cx="8229600" cy="3433763"/>
          </a:xfrm>
        </p:spPr>
        <p:txBody>
          <a:bodyPr/>
          <a:lstStyle/>
          <a:p>
            <a:r>
              <a:rPr lang="en-GB" sz="2800" dirty="0">
                <a:solidFill>
                  <a:schemeClr val="tx1"/>
                </a:solidFill>
              </a:rPr>
              <a:t>Year 2’s big focus</a:t>
            </a:r>
          </a:p>
          <a:p>
            <a:r>
              <a:rPr lang="en-GB" sz="2800" dirty="0">
                <a:solidFill>
                  <a:schemeClr val="tx1"/>
                </a:solidFill>
              </a:rPr>
              <a:t>Book activities refer to text</a:t>
            </a:r>
          </a:p>
          <a:p>
            <a:r>
              <a:rPr lang="en-GB" sz="2800" dirty="0">
                <a:solidFill>
                  <a:schemeClr val="tx1"/>
                </a:solidFill>
              </a:rPr>
              <a:t>Understanding</a:t>
            </a:r>
          </a:p>
          <a:p>
            <a:r>
              <a:rPr lang="en-GB" sz="2800" dirty="0">
                <a:solidFill>
                  <a:schemeClr val="tx1"/>
                </a:solidFill>
              </a:rPr>
              <a:t>Inference</a:t>
            </a:r>
          </a:p>
          <a:p>
            <a:r>
              <a:rPr lang="en-GB" sz="2800" dirty="0">
                <a:solidFill>
                  <a:schemeClr val="tx1"/>
                </a:solidFill>
              </a:rPr>
              <a:t>Reasoning</a:t>
            </a:r>
          </a:p>
          <a:p>
            <a:endParaRPr lang="en-GB" sz="2800" dirty="0">
              <a:solidFill>
                <a:schemeClr val="tx1"/>
              </a:solidFill>
            </a:endParaRPr>
          </a:p>
        </p:txBody>
      </p:sp>
      <p:sp>
        <p:nvSpPr>
          <p:cNvPr id="3" name="Title 2"/>
          <p:cNvSpPr>
            <a:spLocks noGrp="1"/>
          </p:cNvSpPr>
          <p:nvPr>
            <p:ph type="title"/>
          </p:nvPr>
        </p:nvSpPr>
        <p:spPr/>
        <p:txBody>
          <a:bodyPr/>
          <a:lstStyle/>
          <a:p>
            <a:r>
              <a:rPr lang="en-GB" sz="4000" dirty="0"/>
              <a:t>Reading comprehension </a:t>
            </a:r>
          </a:p>
        </p:txBody>
      </p:sp>
    </p:spTree>
    <p:extLst>
      <p:ext uri="{BB962C8B-B14F-4D97-AF65-F5344CB8AC3E}">
        <p14:creationId xmlns:p14="http://schemas.microsoft.com/office/powerpoint/2010/main" val="1176166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273" y="1225848"/>
            <a:ext cx="5569153" cy="584775"/>
          </a:xfrm>
          <a:prstGeom prst="rect">
            <a:avLst/>
          </a:prstGeom>
          <a:noFill/>
        </p:spPr>
        <p:txBody>
          <a:bodyPr wrap="none" rtlCol="0">
            <a:spAutoFit/>
          </a:bodyPr>
          <a:lstStyle/>
          <a:p>
            <a:r>
              <a:rPr lang="en-GB" sz="3200" dirty="0">
                <a:latin typeface="Century Gothic" pitchFamily="34" charset="0"/>
                <a:cs typeface="Arial" pitchFamily="34" charset="0"/>
              </a:rPr>
              <a:t>Helping your child at home</a:t>
            </a:r>
          </a:p>
        </p:txBody>
      </p:sp>
      <p:sp>
        <p:nvSpPr>
          <p:cNvPr id="3" name="TextBox 2"/>
          <p:cNvSpPr txBox="1"/>
          <p:nvPr/>
        </p:nvSpPr>
        <p:spPr>
          <a:xfrm>
            <a:off x="-25400" y="2036091"/>
            <a:ext cx="8953500" cy="4278094"/>
          </a:xfrm>
          <a:prstGeom prst="rect">
            <a:avLst/>
          </a:prstGeom>
          <a:noFill/>
        </p:spPr>
        <p:txBody>
          <a:bodyPr wrap="square" rtlCol="0">
            <a:spAutoFit/>
          </a:bodyPr>
          <a:lstStyle/>
          <a:p>
            <a:pPr algn="ctr"/>
            <a:r>
              <a:rPr lang="en-GB" sz="2800" dirty="0">
                <a:solidFill>
                  <a:srgbClr val="FF0000"/>
                </a:solidFill>
                <a:latin typeface="Century Gothic" pitchFamily="34" charset="0"/>
                <a:cs typeface="Arial" pitchFamily="34" charset="0"/>
              </a:rPr>
              <a:t>IT IS SOOOOOOO VALUABLE</a:t>
            </a:r>
          </a:p>
          <a:p>
            <a:pPr algn="ctr"/>
            <a:r>
              <a:rPr lang="en-GB" sz="2800" dirty="0">
                <a:solidFill>
                  <a:srgbClr val="FF0000"/>
                </a:solidFill>
                <a:latin typeface="Century Gothic" pitchFamily="34" charset="0"/>
                <a:cs typeface="Arial" pitchFamily="34" charset="0"/>
              </a:rPr>
              <a:t>All reading counts!</a:t>
            </a:r>
          </a:p>
          <a:p>
            <a:pPr algn="ctr"/>
            <a:endParaRPr lang="en-GB" sz="2800" dirty="0">
              <a:latin typeface="Century Gothic" pitchFamily="34" charset="0"/>
              <a:cs typeface="Arial" pitchFamily="34" charset="0"/>
            </a:endParaRPr>
          </a:p>
          <a:p>
            <a:pPr algn="ctr"/>
            <a:r>
              <a:rPr lang="en-GB" dirty="0">
                <a:latin typeface="Century Gothic" pitchFamily="34" charset="0"/>
                <a:cs typeface="Arial" pitchFamily="34" charset="0"/>
              </a:rPr>
              <a:t>Books – fiction and non-fiction, leaflets, comics, magazines, newspapers, signs, maps, recipes, instructions, e-books, web pages, cereal boxes, other packaging, red word cards, green word cards, school book banded books, </a:t>
            </a:r>
            <a:r>
              <a:rPr lang="en-GB" dirty="0" err="1">
                <a:latin typeface="Century Gothic" pitchFamily="34" charset="0"/>
                <a:cs typeface="Arial" pitchFamily="34" charset="0"/>
              </a:rPr>
              <a:t>RWInc</a:t>
            </a:r>
            <a:r>
              <a:rPr lang="en-GB" dirty="0">
                <a:latin typeface="Century Gothic" pitchFamily="34" charset="0"/>
                <a:cs typeface="Arial" pitchFamily="34" charset="0"/>
              </a:rPr>
              <a:t> home readers, shopping list, poetry, jokes, bible, prayers .... </a:t>
            </a:r>
          </a:p>
          <a:p>
            <a:pPr algn="ctr"/>
            <a:endParaRPr lang="en-GB" sz="1600" dirty="0">
              <a:latin typeface="Century Gothic" pitchFamily="34" charset="0"/>
              <a:cs typeface="Arial" pitchFamily="34" charset="0"/>
            </a:endParaRPr>
          </a:p>
          <a:p>
            <a:pPr algn="ctr"/>
            <a:r>
              <a:rPr lang="en-GB" sz="2800" dirty="0">
                <a:latin typeface="Century Gothic" pitchFamily="34" charset="0"/>
                <a:cs typeface="Arial" pitchFamily="34" charset="0"/>
              </a:rPr>
              <a:t>. </a:t>
            </a:r>
          </a:p>
        </p:txBody>
      </p:sp>
    </p:spTree>
    <p:extLst>
      <p:ext uri="{BB962C8B-B14F-4D97-AF65-F5344CB8AC3E}">
        <p14:creationId xmlns:p14="http://schemas.microsoft.com/office/powerpoint/2010/main" val="3303939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6166" y="2393498"/>
            <a:ext cx="3174267" cy="584775"/>
          </a:xfrm>
          <a:prstGeom prst="rect">
            <a:avLst/>
          </a:prstGeom>
          <a:noFill/>
        </p:spPr>
        <p:txBody>
          <a:bodyPr wrap="none" rtlCol="0">
            <a:spAutoFit/>
          </a:bodyPr>
          <a:lstStyle/>
          <a:p>
            <a:r>
              <a:rPr lang="en-GB" sz="3200" dirty="0">
                <a:latin typeface="Century Gothic" pitchFamily="34" charset="0"/>
                <a:cs typeface="Arial" pitchFamily="34" charset="0"/>
              </a:rPr>
              <a:t>Little and often</a:t>
            </a:r>
          </a:p>
        </p:txBody>
      </p:sp>
      <p:sp>
        <p:nvSpPr>
          <p:cNvPr id="3" name="TextBox 2"/>
          <p:cNvSpPr txBox="1"/>
          <p:nvPr/>
        </p:nvSpPr>
        <p:spPr>
          <a:xfrm>
            <a:off x="292100" y="2996549"/>
            <a:ext cx="8712200" cy="2677656"/>
          </a:xfrm>
          <a:prstGeom prst="rect">
            <a:avLst/>
          </a:prstGeom>
          <a:noFill/>
        </p:spPr>
        <p:txBody>
          <a:bodyPr wrap="square" rtlCol="0">
            <a:spAutoFit/>
          </a:bodyPr>
          <a:lstStyle/>
          <a:p>
            <a:r>
              <a:rPr lang="en-GB" sz="2800" dirty="0">
                <a:latin typeface="Century Gothic" pitchFamily="34" charset="0"/>
              </a:rPr>
              <a:t>Learning to read is a key skill needed to access the world around them and in particular learning. </a:t>
            </a:r>
          </a:p>
          <a:p>
            <a:endParaRPr lang="en-GB" sz="2800" dirty="0">
              <a:latin typeface="Century Gothic" pitchFamily="34" charset="0"/>
            </a:endParaRPr>
          </a:p>
          <a:p>
            <a:r>
              <a:rPr lang="en-GB" sz="2800" dirty="0">
                <a:latin typeface="Century Gothic" pitchFamily="34" charset="0"/>
              </a:rPr>
              <a:t>However very important that they enjoy it – try and foster a lifelong love of reading. </a:t>
            </a:r>
          </a:p>
          <a:p>
            <a:endParaRPr lang="en-GB" sz="2800" dirty="0">
              <a:latin typeface="Century Gothic" pitchFamily="34" charset="0"/>
            </a:endParaRPr>
          </a:p>
        </p:txBody>
      </p:sp>
      <p:sp>
        <p:nvSpPr>
          <p:cNvPr id="4" name="TextBox 3"/>
          <p:cNvSpPr txBox="1"/>
          <p:nvPr/>
        </p:nvSpPr>
        <p:spPr>
          <a:xfrm>
            <a:off x="1318722" y="1518235"/>
            <a:ext cx="5569153" cy="584775"/>
          </a:xfrm>
          <a:prstGeom prst="rect">
            <a:avLst/>
          </a:prstGeom>
          <a:noFill/>
        </p:spPr>
        <p:txBody>
          <a:bodyPr wrap="none" rtlCol="0">
            <a:spAutoFit/>
          </a:bodyPr>
          <a:lstStyle/>
          <a:p>
            <a:r>
              <a:rPr lang="en-GB" sz="3200" dirty="0">
                <a:latin typeface="Century Gothic" pitchFamily="34" charset="0"/>
                <a:cs typeface="Arial" pitchFamily="34" charset="0"/>
              </a:rPr>
              <a:t>Helping your child at home</a:t>
            </a:r>
          </a:p>
        </p:txBody>
      </p:sp>
    </p:spTree>
    <p:extLst>
      <p:ext uri="{BB962C8B-B14F-4D97-AF65-F5344CB8AC3E}">
        <p14:creationId xmlns:p14="http://schemas.microsoft.com/office/powerpoint/2010/main" val="749912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8719" y="1048048"/>
            <a:ext cx="4323620" cy="584775"/>
          </a:xfrm>
          <a:prstGeom prst="rect">
            <a:avLst/>
          </a:prstGeom>
          <a:noFill/>
        </p:spPr>
        <p:txBody>
          <a:bodyPr wrap="none" rtlCol="0">
            <a:spAutoFit/>
          </a:bodyPr>
          <a:lstStyle/>
          <a:p>
            <a:r>
              <a:rPr lang="en-GB" sz="3200" dirty="0">
                <a:latin typeface="Century Gothic" pitchFamily="34" charset="0"/>
                <a:cs typeface="Arial" pitchFamily="34" charset="0"/>
              </a:rPr>
              <a:t>Reading for pleasure</a:t>
            </a:r>
          </a:p>
        </p:txBody>
      </p:sp>
      <p:sp>
        <p:nvSpPr>
          <p:cNvPr id="3" name="TextBox 2"/>
          <p:cNvSpPr txBox="1"/>
          <p:nvPr/>
        </p:nvSpPr>
        <p:spPr>
          <a:xfrm>
            <a:off x="0" y="1874122"/>
            <a:ext cx="8966201" cy="3847207"/>
          </a:xfrm>
          <a:prstGeom prst="rect">
            <a:avLst/>
          </a:prstGeom>
          <a:noFill/>
        </p:spPr>
        <p:txBody>
          <a:bodyPr wrap="square" rtlCol="0">
            <a:spAutoFit/>
          </a:bodyPr>
          <a:lstStyle/>
          <a:p>
            <a:r>
              <a:rPr lang="en-GB" sz="2800" dirty="0">
                <a:latin typeface="Century Gothic" pitchFamily="34" charset="0"/>
                <a:cs typeface="Arial" pitchFamily="34" charset="0"/>
              </a:rPr>
              <a:t>This sometimes means reading to them – letting them access stories with more interest and a higher vocabulary than they can read. </a:t>
            </a:r>
          </a:p>
          <a:p>
            <a:endParaRPr lang="en-GB" sz="2000" dirty="0">
              <a:latin typeface="Century Gothic" pitchFamily="34" charset="0"/>
              <a:cs typeface="Arial" pitchFamily="34" charset="0"/>
            </a:endParaRPr>
          </a:p>
          <a:p>
            <a:pPr marL="457200" indent="-457200">
              <a:buFont typeface="Arial" panose="020B0604020202020204" pitchFamily="34" charset="0"/>
              <a:buChar char="•"/>
            </a:pPr>
            <a:r>
              <a:rPr lang="en-GB" sz="2800" dirty="0">
                <a:latin typeface="Century Gothic" pitchFamily="34" charset="0"/>
              </a:rPr>
              <a:t>Allow children to choose</a:t>
            </a:r>
          </a:p>
          <a:p>
            <a:pPr marL="457200" indent="-457200">
              <a:buFont typeface="Arial" panose="020B0604020202020204" pitchFamily="34" charset="0"/>
              <a:buChar char="•"/>
            </a:pPr>
            <a:r>
              <a:rPr lang="en-GB" sz="2800" dirty="0">
                <a:latin typeface="Century Gothic" pitchFamily="34" charset="0"/>
              </a:rPr>
              <a:t>Ask open questions</a:t>
            </a:r>
            <a:endParaRPr lang="en-GB" sz="2800" dirty="0">
              <a:latin typeface="Century Gothic" pitchFamily="34" charset="0"/>
              <a:cs typeface="Arial" pitchFamily="34" charset="0"/>
            </a:endParaRPr>
          </a:p>
          <a:p>
            <a:pPr marL="457200" indent="-457200">
              <a:buFont typeface="Arial" panose="020B0604020202020204" pitchFamily="34" charset="0"/>
              <a:buChar char="•"/>
            </a:pPr>
            <a:r>
              <a:rPr lang="en-GB" sz="2800" dirty="0">
                <a:latin typeface="Century Gothic" pitchFamily="34" charset="0"/>
              </a:rPr>
              <a:t>Allow them to make links and defer from the story</a:t>
            </a:r>
          </a:p>
          <a:p>
            <a:pPr marL="457200" indent="-457200">
              <a:buFont typeface="Arial" panose="020B0604020202020204" pitchFamily="34" charset="0"/>
              <a:buChar char="•"/>
            </a:pPr>
            <a:r>
              <a:rPr lang="en-GB" sz="2800" dirty="0">
                <a:latin typeface="Century Gothic" pitchFamily="34" charset="0"/>
                <a:cs typeface="Arial" pitchFamily="34" charset="0"/>
              </a:rPr>
              <a:t>Get it ‘wrong’ – </a:t>
            </a:r>
            <a:r>
              <a:rPr lang="en-GB" sz="2800" dirty="0">
                <a:latin typeface="Century Gothic" pitchFamily="34" charset="0"/>
                <a:cs typeface="Arial" pitchFamily="34" charset="0"/>
                <a:sym typeface="Wingdings" panose="05000000000000000000" pitchFamily="2" charset="2"/>
              </a:rPr>
              <a:t> - they’ll soon tell you!  </a:t>
            </a:r>
            <a:endParaRPr lang="en-GB" sz="2800" dirty="0">
              <a:latin typeface="Century Gothic" pitchFamily="34" charset="0"/>
              <a:cs typeface="Arial" pitchFamily="34" charset="0"/>
            </a:endParaRPr>
          </a:p>
        </p:txBody>
      </p:sp>
    </p:spTree>
    <p:extLst>
      <p:ext uri="{BB962C8B-B14F-4D97-AF65-F5344CB8AC3E}">
        <p14:creationId xmlns:p14="http://schemas.microsoft.com/office/powerpoint/2010/main" val="3583617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977900" y="1993503"/>
            <a:ext cx="6413500" cy="1867024"/>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buNone/>
            </a:pPr>
            <a:r>
              <a:rPr lang="en-GB" sz="2800" kern="0" dirty="0">
                <a:solidFill>
                  <a:schemeClr val="tx1"/>
                </a:solidFill>
                <a:hlinkClick r:id="rId3"/>
              </a:rPr>
              <a:t>http://www.phonicsplay.co.uk/Phase4Menu.htm</a:t>
            </a:r>
            <a:endParaRPr lang="en-GB" sz="2800" kern="0" dirty="0">
              <a:solidFill>
                <a:schemeClr val="tx1"/>
              </a:solidFill>
            </a:endParaRPr>
          </a:p>
          <a:p>
            <a:endParaRPr lang="en-GB" sz="2800" kern="0" dirty="0">
              <a:solidFill>
                <a:schemeClr val="tx1"/>
              </a:solidFill>
            </a:endParaRPr>
          </a:p>
          <a:p>
            <a:pPr marL="0" indent="0">
              <a:buNone/>
            </a:pPr>
            <a:r>
              <a:rPr lang="en-GB" sz="2800" kern="0" dirty="0">
                <a:solidFill>
                  <a:schemeClr val="tx1"/>
                </a:solidFill>
                <a:hlinkClick r:id="rId4"/>
              </a:rPr>
              <a:t>http://www.bbc.co.uk/cbeebies/shows/alphablocks</a:t>
            </a:r>
            <a:r>
              <a:rPr lang="en-GB" sz="2800" kern="0" dirty="0">
                <a:solidFill>
                  <a:schemeClr val="tx1"/>
                </a:solidFill>
              </a:rPr>
              <a:t> </a:t>
            </a:r>
          </a:p>
          <a:p>
            <a:pPr marL="0" indent="0">
              <a:buNone/>
            </a:pPr>
            <a:endParaRPr lang="en-GB" sz="2800" kern="0" dirty="0">
              <a:solidFill>
                <a:schemeClr val="tx1"/>
              </a:solidFill>
            </a:endParaRPr>
          </a:p>
          <a:p>
            <a:pPr marL="0" indent="0">
              <a:buNone/>
            </a:pPr>
            <a:r>
              <a:rPr lang="en-GB" sz="2800" kern="0" dirty="0">
                <a:solidFill>
                  <a:schemeClr val="tx1"/>
                </a:solidFill>
                <a:hlinkClick r:id="rId5"/>
              </a:rPr>
              <a:t>https://phonicsplaycomics.co.uk/comics.html</a:t>
            </a:r>
            <a:r>
              <a:rPr lang="en-GB" sz="2800" kern="0" dirty="0">
                <a:solidFill>
                  <a:schemeClr val="tx1"/>
                </a:solidFill>
              </a:rPr>
              <a:t> </a:t>
            </a:r>
          </a:p>
          <a:p>
            <a:pPr marL="0" indent="0">
              <a:buNone/>
            </a:pPr>
            <a:r>
              <a:rPr lang="en-GB" kern="0" dirty="0">
                <a:solidFill>
                  <a:schemeClr val="tx1"/>
                </a:solidFill>
                <a:hlinkClick r:id="rId4"/>
              </a:rPr>
              <a:t> </a:t>
            </a:r>
            <a:endParaRPr lang="en-GB" kern="0" dirty="0">
              <a:solidFill>
                <a:schemeClr val="tx1"/>
              </a:solidFill>
            </a:endParaRPr>
          </a:p>
        </p:txBody>
      </p:sp>
      <p:sp>
        <p:nvSpPr>
          <p:cNvPr id="3" name="TextBox 2"/>
          <p:cNvSpPr txBox="1"/>
          <p:nvPr/>
        </p:nvSpPr>
        <p:spPr>
          <a:xfrm>
            <a:off x="977900" y="1408728"/>
            <a:ext cx="5950668" cy="584775"/>
          </a:xfrm>
          <a:prstGeom prst="rect">
            <a:avLst/>
          </a:prstGeom>
          <a:noFill/>
        </p:spPr>
        <p:txBody>
          <a:bodyPr wrap="none" rtlCol="0">
            <a:spAutoFit/>
          </a:bodyPr>
          <a:lstStyle/>
          <a:p>
            <a:r>
              <a:rPr lang="en-GB" sz="3200" dirty="0">
                <a:latin typeface="Century Gothic" pitchFamily="34" charset="0"/>
                <a:cs typeface="Arial" pitchFamily="34" charset="0"/>
              </a:rPr>
              <a:t>Online fun reading  activities:</a:t>
            </a:r>
          </a:p>
        </p:txBody>
      </p:sp>
    </p:spTree>
    <p:extLst>
      <p:ext uri="{BB962C8B-B14F-4D97-AF65-F5344CB8AC3E}">
        <p14:creationId xmlns:p14="http://schemas.microsoft.com/office/powerpoint/2010/main" val="273413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5292"/>
            <a:ext cx="8229600" cy="1143000"/>
          </a:xfrm>
        </p:spPr>
        <p:txBody>
          <a:bodyPr/>
          <a:lstStyle/>
          <a:p>
            <a:r>
              <a:rPr lang="en-GB" sz="4000" dirty="0"/>
              <a:t>Reading</a:t>
            </a:r>
          </a:p>
        </p:txBody>
      </p:sp>
      <p:sp>
        <p:nvSpPr>
          <p:cNvPr id="3" name="Content Placeholder 2"/>
          <p:cNvSpPr>
            <a:spLocks noGrp="1"/>
          </p:cNvSpPr>
          <p:nvPr>
            <p:ph idx="1"/>
          </p:nvPr>
        </p:nvSpPr>
        <p:spPr>
          <a:xfrm>
            <a:off x="457200" y="2152650"/>
            <a:ext cx="8229600" cy="3973513"/>
          </a:xfrm>
        </p:spPr>
        <p:txBody>
          <a:bodyPr/>
          <a:lstStyle/>
          <a:p>
            <a:r>
              <a:rPr lang="en-GB" dirty="0">
                <a:solidFill>
                  <a:schemeClr val="tx1"/>
                </a:solidFill>
              </a:rPr>
              <a:t>There are several parts to reading:</a:t>
            </a:r>
          </a:p>
          <a:p>
            <a:pPr lvl="1">
              <a:buFont typeface="Courier New" panose="02070309020205020404" pitchFamily="49" charset="0"/>
              <a:buChar char="o"/>
            </a:pPr>
            <a:r>
              <a:rPr lang="en-GB" dirty="0">
                <a:solidFill>
                  <a:schemeClr val="tx1"/>
                </a:solidFill>
              </a:rPr>
              <a:t>Book behaviours</a:t>
            </a:r>
          </a:p>
          <a:p>
            <a:pPr lvl="1">
              <a:buFont typeface="Courier New" panose="02070309020205020404" pitchFamily="49" charset="0"/>
              <a:buChar char="o"/>
            </a:pPr>
            <a:r>
              <a:rPr lang="en-GB" dirty="0">
                <a:solidFill>
                  <a:schemeClr val="tx1"/>
                </a:solidFill>
              </a:rPr>
              <a:t>Enjoyment</a:t>
            </a:r>
          </a:p>
          <a:p>
            <a:pPr lvl="1">
              <a:buFont typeface="Courier New" panose="02070309020205020404" pitchFamily="49" charset="0"/>
              <a:buChar char="o"/>
            </a:pPr>
            <a:r>
              <a:rPr lang="en-GB" dirty="0">
                <a:solidFill>
                  <a:schemeClr val="tx1"/>
                </a:solidFill>
              </a:rPr>
              <a:t>Comprehension (understanding)</a:t>
            </a:r>
          </a:p>
          <a:p>
            <a:pPr lvl="1">
              <a:buFont typeface="Courier New" panose="02070309020205020404" pitchFamily="49" charset="0"/>
              <a:buChar char="o"/>
            </a:pPr>
            <a:r>
              <a:rPr lang="en-GB" dirty="0">
                <a:solidFill>
                  <a:schemeClr val="tx1"/>
                </a:solidFill>
              </a:rPr>
              <a:t>Decoding – we use phonics for this part</a:t>
            </a:r>
          </a:p>
        </p:txBody>
      </p:sp>
    </p:spTree>
    <p:extLst>
      <p:ext uri="{BB962C8B-B14F-4D97-AF65-F5344CB8AC3E}">
        <p14:creationId xmlns:p14="http://schemas.microsoft.com/office/powerpoint/2010/main" val="629982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325" y="365125"/>
            <a:ext cx="7521575" cy="111125"/>
          </a:xfrm>
        </p:spPr>
        <p:txBody>
          <a:bodyPr/>
          <a:lstStyle/>
          <a:p>
            <a:pPr algn="ctr" eaLnBrk="1" fontAlgn="auto" hangingPunct="1">
              <a:spcAft>
                <a:spcPts val="0"/>
              </a:spcAft>
              <a:defRPr/>
            </a:pPr>
            <a:br>
              <a:rPr lang="en-GB" sz="9600" dirty="0">
                <a:solidFill>
                  <a:srgbClr val="FF0000"/>
                </a:solidFill>
                <a:latin typeface="Comic Sans MS" pitchFamily="66" charset="0"/>
              </a:rPr>
            </a:br>
            <a:r>
              <a:rPr lang="en-GB" sz="9600" dirty="0">
                <a:solidFill>
                  <a:srgbClr val="FF0000"/>
                </a:solidFill>
                <a:latin typeface="Comic Sans MS" pitchFamily="66" charset="0"/>
              </a:rPr>
              <a:t> </a:t>
            </a:r>
            <a:r>
              <a:rPr lang="en-GB" sz="8000" b="1" dirty="0">
                <a:solidFill>
                  <a:srgbClr val="FF0000"/>
                </a:solidFill>
                <a:effectLst>
                  <a:outerShdw blurRad="38100" dist="38100" dir="2700000" algn="tl">
                    <a:srgbClr val="000000">
                      <a:alpha val="43137"/>
                    </a:srgbClr>
                  </a:outerShdw>
                </a:effectLst>
                <a:latin typeface="Century Gothic" panose="020B0502020202020204" pitchFamily="34" charset="0"/>
              </a:rPr>
              <a:t>Year  1 phonic</a:t>
            </a:r>
            <a:br>
              <a:rPr lang="en-GB" sz="8000" b="1" dirty="0">
                <a:solidFill>
                  <a:srgbClr val="FF0000"/>
                </a:solidFill>
                <a:effectLst>
                  <a:outerShdw blurRad="38100" dist="38100" dir="2700000" algn="tl">
                    <a:srgbClr val="000000">
                      <a:alpha val="43137"/>
                    </a:srgbClr>
                  </a:outerShdw>
                </a:effectLst>
                <a:latin typeface="Century Gothic" panose="020B0502020202020204" pitchFamily="34" charset="0"/>
              </a:rPr>
            </a:br>
            <a:r>
              <a:rPr lang="en-GB" sz="8000" b="1" dirty="0">
                <a:solidFill>
                  <a:srgbClr val="FF0000"/>
                </a:solidFill>
                <a:effectLst>
                  <a:outerShdw blurRad="38100" dist="38100" dir="2700000" algn="tl">
                    <a:srgbClr val="000000">
                      <a:alpha val="43137"/>
                    </a:srgbClr>
                  </a:outerShdw>
                </a:effectLst>
                <a:latin typeface="Century Gothic" panose="020B0502020202020204" pitchFamily="34" charset="0"/>
              </a:rPr>
              <a:t>screening</a:t>
            </a: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157788"/>
            <a:ext cx="1566863" cy="143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650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ts val="800"/>
              </a:spcBef>
              <a:buFont typeface="Arial" charset="0"/>
              <a:defRPr sz="1600" b="1">
                <a:solidFill>
                  <a:schemeClr val="tx1"/>
                </a:solidFill>
                <a:latin typeface="Franklin Gothic Book" pitchFamily="34" charset="0"/>
              </a:defRPr>
            </a:lvl1pPr>
            <a:lvl2pPr marL="742950" indent="-28575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eaLnBrk="1" hangingPunct="1">
              <a:spcBef>
                <a:spcPct val="0"/>
              </a:spcBef>
              <a:buFontTx/>
              <a:buNone/>
            </a:pPr>
            <a:endParaRPr lang="en-US" altLang="en-US" sz="4400" b="0">
              <a:solidFill>
                <a:schemeClr val="tx2"/>
              </a:solidFill>
              <a:latin typeface="Times New Roman" pitchFamily="18" charset="0"/>
            </a:endParaRPr>
          </a:p>
        </p:txBody>
      </p:sp>
      <p:sp>
        <p:nvSpPr>
          <p:cNvPr id="9221" name="Rectangle 6"/>
          <p:cNvSpPr>
            <a:spLocks noChangeArrowheads="1"/>
          </p:cNvSpPr>
          <p:nvPr/>
        </p:nvSpPr>
        <p:spPr bwMode="auto">
          <a:xfrm>
            <a:off x="1481138" y="22129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800"/>
              </a:spcBef>
              <a:buFont typeface="Arial" charset="0"/>
              <a:defRPr sz="1600" b="1">
                <a:solidFill>
                  <a:schemeClr val="tx1"/>
                </a:solidFill>
                <a:latin typeface="Franklin Gothic Book" pitchFamily="34" charset="0"/>
              </a:defRPr>
            </a:lvl1pPr>
            <a:lvl2pPr marL="742950" indent="-28575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eaLnBrk="1" hangingPunct="1">
              <a:spcBef>
                <a:spcPct val="0"/>
              </a:spcBef>
              <a:buFontTx/>
              <a:buNone/>
            </a:pPr>
            <a:endParaRPr lang="en-US" altLang="en-US" sz="2400" b="0">
              <a:latin typeface="Times New Roman" pitchFamily="18" charset="0"/>
            </a:endParaRPr>
          </a:p>
        </p:txBody>
      </p:sp>
      <p:sp>
        <p:nvSpPr>
          <p:cNvPr id="9222" name="Rectangle 7"/>
          <p:cNvSpPr>
            <a:spLocks noChangeArrowheads="1"/>
          </p:cNvSpPr>
          <p:nvPr/>
        </p:nvSpPr>
        <p:spPr bwMode="auto">
          <a:xfrm>
            <a:off x="1481138" y="2212975"/>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800"/>
              </a:spcBef>
              <a:buFont typeface="Arial" charset="0"/>
              <a:defRPr sz="1600" b="1">
                <a:solidFill>
                  <a:schemeClr val="tx1"/>
                </a:solidFill>
                <a:latin typeface="Franklin Gothic Book" pitchFamily="34" charset="0"/>
              </a:defRPr>
            </a:lvl1pPr>
            <a:lvl2pPr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AutoNum type="arabicPeriod"/>
            </a:pPr>
            <a:endParaRPr lang="en-GB" altLang="en-US" sz="2400" b="0">
              <a:solidFill>
                <a:srgbClr val="CC0000"/>
              </a:solidFill>
              <a:latin typeface="Times New Roman" pitchFamily="18" charset="0"/>
            </a:endParaRPr>
          </a:p>
          <a:p>
            <a:pPr lvl="1">
              <a:spcBef>
                <a:spcPct val="0"/>
              </a:spcBef>
              <a:buClrTx/>
              <a:buFontTx/>
              <a:buNone/>
            </a:pPr>
            <a:endParaRPr lang="en-GB" altLang="en-US" sz="2400">
              <a:latin typeface="Times New Roman" pitchFamily="18" charset="0"/>
            </a:endParaRPr>
          </a:p>
        </p:txBody>
      </p:sp>
      <p:sp>
        <p:nvSpPr>
          <p:cNvPr id="9223" name="Rectangle 8"/>
          <p:cNvSpPr>
            <a:spLocks noChangeArrowheads="1"/>
          </p:cNvSpPr>
          <p:nvPr/>
        </p:nvSpPr>
        <p:spPr bwMode="auto">
          <a:xfrm>
            <a:off x="6110288" y="4213225"/>
            <a:ext cx="2014537"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415" tIns="-85698" rIns="-71415" bIns="-85698">
            <a:spAutoFit/>
          </a:bodyPr>
          <a:lstStyle>
            <a:lvl1pPr algn="l" eaLnBrk="0" hangingPunct="0">
              <a:spcBef>
                <a:spcPts val="800"/>
              </a:spcBef>
              <a:buFont typeface="Arial" charset="0"/>
              <a:defRPr sz="1600" b="1">
                <a:solidFill>
                  <a:schemeClr val="tx1"/>
                </a:solidFill>
                <a:latin typeface="Franklin Gothic Book" pitchFamily="34" charset="0"/>
              </a:defRPr>
            </a:lvl1pPr>
            <a:lvl2pPr marL="742950" indent="-28575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eaLnBrk="1" hangingPunct="1">
              <a:spcBef>
                <a:spcPct val="0"/>
              </a:spcBef>
              <a:buFontTx/>
              <a:buNone/>
            </a:pPr>
            <a:endParaRPr lang="en-US" altLang="en-US" sz="2400" b="0">
              <a:latin typeface="Times New Roman" pitchFamily="18" charset="0"/>
            </a:endParaRPr>
          </a:p>
        </p:txBody>
      </p:sp>
      <p:sp>
        <p:nvSpPr>
          <p:cNvPr id="9224" name="Rectangle 11"/>
          <p:cNvSpPr>
            <a:spLocks noChangeArrowheads="1"/>
          </p:cNvSpPr>
          <p:nvPr/>
        </p:nvSpPr>
        <p:spPr bwMode="auto">
          <a:xfrm>
            <a:off x="1573213" y="2259013"/>
            <a:ext cx="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ts val="800"/>
              </a:spcBef>
              <a:buFont typeface="Arial" charset="0"/>
              <a:defRPr sz="1600" b="1">
                <a:solidFill>
                  <a:schemeClr val="tx1"/>
                </a:solidFill>
                <a:latin typeface="Franklin Gothic Book" pitchFamily="34" charset="0"/>
              </a:defRPr>
            </a:lvl1pPr>
            <a:lvl2pPr marL="742950" indent="-28575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Char char="•"/>
            </a:pPr>
            <a:endParaRPr lang="en-GB" altLang="en-US" sz="2400" b="0">
              <a:solidFill>
                <a:srgbClr val="CC0000"/>
              </a:solidFill>
              <a:latin typeface="Times New Roman" pitchFamily="18" charset="0"/>
            </a:endParaRPr>
          </a:p>
          <a:p>
            <a:pPr>
              <a:spcBef>
                <a:spcPct val="0"/>
              </a:spcBef>
              <a:buFontTx/>
              <a:buNone/>
            </a:pPr>
            <a:endParaRPr lang="en-GB" altLang="en-US" sz="2400" b="0">
              <a:latin typeface="Times New Roman" pitchFamily="18" charset="0"/>
            </a:endParaRPr>
          </a:p>
        </p:txBody>
      </p:sp>
      <p:sp>
        <p:nvSpPr>
          <p:cNvPr id="9225" name="Rectangle 12"/>
          <p:cNvSpPr>
            <a:spLocks noChangeArrowheads="1"/>
          </p:cNvSpPr>
          <p:nvPr/>
        </p:nvSpPr>
        <p:spPr bwMode="auto">
          <a:xfrm>
            <a:off x="1874838" y="24082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800"/>
              </a:spcBef>
              <a:buFont typeface="Arial" charset="0"/>
              <a:defRPr sz="1600" b="1">
                <a:solidFill>
                  <a:schemeClr val="tx1"/>
                </a:solidFill>
                <a:latin typeface="Franklin Gothic Book" pitchFamily="34" charset="0"/>
              </a:defRPr>
            </a:lvl1pPr>
            <a:lvl2pPr marL="742950" indent="-28575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eaLnBrk="1" hangingPunct="1">
              <a:spcBef>
                <a:spcPct val="0"/>
              </a:spcBef>
              <a:buFontTx/>
              <a:buNone/>
            </a:pPr>
            <a:endParaRPr lang="en-US" altLang="en-US" sz="2400" b="0">
              <a:latin typeface="Times New Roman" pitchFamily="18" charset="0"/>
            </a:endParaRPr>
          </a:p>
        </p:txBody>
      </p:sp>
      <p:sp>
        <p:nvSpPr>
          <p:cNvPr id="9226" name="Rectangle 13"/>
          <p:cNvSpPr>
            <a:spLocks noChangeArrowheads="1"/>
          </p:cNvSpPr>
          <p:nvPr/>
        </p:nvSpPr>
        <p:spPr bwMode="auto">
          <a:xfrm>
            <a:off x="1874838" y="2408238"/>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800"/>
              </a:spcBef>
              <a:buFont typeface="Arial" charset="0"/>
              <a:defRPr sz="1600" b="1">
                <a:solidFill>
                  <a:schemeClr val="tx1"/>
                </a:solidFill>
                <a:latin typeface="Franklin Gothic Book" pitchFamily="34" charset="0"/>
              </a:defRPr>
            </a:lvl1pPr>
            <a:lvl2pPr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eaLnBrk="1" hangingPunct="1">
              <a:spcBef>
                <a:spcPct val="0"/>
              </a:spcBef>
              <a:buFontTx/>
              <a:buAutoNum type="arabicPeriod"/>
            </a:pPr>
            <a:endParaRPr lang="en-GB" altLang="en-US" sz="2400" b="0" dirty="0">
              <a:solidFill>
                <a:srgbClr val="CC0000"/>
              </a:solidFill>
              <a:latin typeface="Times New Roman" pitchFamily="18" charset="0"/>
            </a:endParaRPr>
          </a:p>
          <a:p>
            <a:pPr lvl="1">
              <a:spcBef>
                <a:spcPct val="0"/>
              </a:spcBef>
              <a:buClrTx/>
              <a:buFontTx/>
              <a:buNone/>
            </a:pPr>
            <a:endParaRPr lang="en-GB" altLang="en-US" sz="2400" dirty="0">
              <a:latin typeface="Times New Roman" pitchFamily="18" charset="0"/>
            </a:endParaRPr>
          </a:p>
        </p:txBody>
      </p:sp>
      <p:sp>
        <p:nvSpPr>
          <p:cNvPr id="2" name="TextBox 1"/>
          <p:cNvSpPr txBox="1"/>
          <p:nvPr/>
        </p:nvSpPr>
        <p:spPr>
          <a:xfrm>
            <a:off x="2365923" y="1163119"/>
            <a:ext cx="6701425" cy="707886"/>
          </a:xfrm>
          <a:prstGeom prst="rect">
            <a:avLst/>
          </a:prstGeom>
          <a:noFill/>
        </p:spPr>
        <p:txBody>
          <a:bodyPr wrap="square" rtlCol="0">
            <a:spAutoFit/>
          </a:bodyPr>
          <a:lstStyle/>
          <a:p>
            <a:r>
              <a:rPr lang="en-GB" sz="4000" dirty="0">
                <a:latin typeface="+mj-lt"/>
              </a:rPr>
              <a:t>Why Year 1? </a:t>
            </a:r>
          </a:p>
        </p:txBody>
      </p:sp>
      <p:sp>
        <p:nvSpPr>
          <p:cNvPr id="3" name="Rectangle 2"/>
          <p:cNvSpPr/>
          <p:nvPr/>
        </p:nvSpPr>
        <p:spPr>
          <a:xfrm>
            <a:off x="455657" y="2054233"/>
            <a:ext cx="8851181" cy="3170099"/>
          </a:xfrm>
          <a:prstGeom prst="rect">
            <a:avLst/>
          </a:prstGeom>
        </p:spPr>
        <p:txBody>
          <a:bodyPr wrap="square">
            <a:spAutoFit/>
          </a:bodyPr>
          <a:lstStyle/>
          <a:p>
            <a:pPr marL="342900" indent="-342900">
              <a:buFont typeface="Arial" pitchFamily="34" charset="0"/>
              <a:buChar char="•"/>
            </a:pPr>
            <a:r>
              <a:rPr lang="en-GB" sz="2000" dirty="0">
                <a:latin typeface="Century Gothic" pitchFamily="34" charset="0"/>
              </a:rPr>
              <a:t>All pupils in Y1 will complete the check </a:t>
            </a:r>
          </a:p>
          <a:p>
            <a:endParaRPr lang="en-GB" sz="2000" dirty="0">
              <a:latin typeface="Century Gothic" pitchFamily="34" charset="0"/>
            </a:endParaRPr>
          </a:p>
          <a:p>
            <a:pPr marL="342900" indent="-342900">
              <a:buFont typeface="Arial" pitchFamily="34" charset="0"/>
              <a:buChar char="•"/>
            </a:pPr>
            <a:r>
              <a:rPr lang="en-GB" sz="2000" dirty="0">
                <a:latin typeface="Century Gothic" pitchFamily="34" charset="0"/>
              </a:rPr>
              <a:t>The check will take place the week commencing </a:t>
            </a:r>
            <a:r>
              <a:rPr lang="en-GB" sz="2000" b="1" dirty="0">
                <a:latin typeface="Century Gothic" pitchFamily="34" charset="0"/>
              </a:rPr>
              <a:t>7</a:t>
            </a:r>
            <a:r>
              <a:rPr lang="en-GB" sz="2000" b="1" baseline="30000" dirty="0">
                <a:latin typeface="Century Gothic" pitchFamily="34" charset="0"/>
              </a:rPr>
              <a:t>th</a:t>
            </a:r>
            <a:r>
              <a:rPr lang="en-GB" sz="2000" b="1" dirty="0">
                <a:latin typeface="Century Gothic" pitchFamily="34" charset="0"/>
              </a:rPr>
              <a:t> June 2021</a:t>
            </a:r>
          </a:p>
          <a:p>
            <a:endParaRPr lang="en-GB" sz="2000" dirty="0">
              <a:latin typeface="Century Gothic" pitchFamily="34" charset="0"/>
            </a:endParaRPr>
          </a:p>
          <a:p>
            <a:pPr marL="342900" indent="-342900">
              <a:buFont typeface="Arial" pitchFamily="34" charset="0"/>
              <a:buChar char="•"/>
            </a:pPr>
            <a:r>
              <a:rPr lang="en-GB" sz="2000" dirty="0">
                <a:latin typeface="Century Gothic" pitchFamily="34" charset="0"/>
              </a:rPr>
              <a:t>It will be administered by a teacher on a 1:1 basis</a:t>
            </a:r>
          </a:p>
          <a:p>
            <a:endParaRPr lang="en-GB" sz="2000" dirty="0">
              <a:latin typeface="Century Gothic" pitchFamily="34" charset="0"/>
            </a:endParaRPr>
          </a:p>
          <a:p>
            <a:pPr marL="342900" indent="-342900">
              <a:buFont typeface="Arial" pitchFamily="34" charset="0"/>
              <a:buChar char="•"/>
            </a:pPr>
            <a:r>
              <a:rPr lang="en-GB" sz="2000" dirty="0">
                <a:latin typeface="Century Gothic" pitchFamily="34" charset="0"/>
              </a:rPr>
              <a:t>You will be told if your child has met the expected standard with the end of year report. </a:t>
            </a:r>
          </a:p>
          <a:p>
            <a:endParaRPr lang="en-GB" sz="2000" dirty="0">
              <a:latin typeface="Century Gothic" pitchFamily="34" charset="0"/>
            </a:endParaRPr>
          </a:p>
          <a:p>
            <a:pPr marL="342900" indent="-342900">
              <a:buFont typeface="Arial" pitchFamily="34" charset="0"/>
              <a:buChar char="•"/>
            </a:pPr>
            <a:r>
              <a:rPr lang="en-GB" sz="2000" dirty="0">
                <a:latin typeface="Century Gothic" pitchFamily="34" charset="0"/>
              </a:rPr>
              <a:t>Their score will be reported to the LA, then government</a:t>
            </a:r>
          </a:p>
        </p:txBody>
      </p:sp>
    </p:spTree>
    <p:extLst>
      <p:ext uri="{BB962C8B-B14F-4D97-AF65-F5344CB8AC3E}">
        <p14:creationId xmlns:p14="http://schemas.microsoft.com/office/powerpoint/2010/main" val="1830315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ts val="800"/>
              </a:spcBef>
              <a:buFont typeface="Arial" charset="0"/>
              <a:defRPr sz="1600" b="1">
                <a:solidFill>
                  <a:schemeClr val="tx1"/>
                </a:solidFill>
                <a:latin typeface="Franklin Gothic Book" pitchFamily="34" charset="0"/>
              </a:defRPr>
            </a:lvl1pPr>
            <a:lvl2pPr marL="742950" indent="-28575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2pPr>
            <a:lvl3pPr marL="11430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3pPr>
            <a:lvl4pPr marL="16002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4pPr>
            <a:lvl5pPr marL="2057400" indent="-228600" algn="l" eaLnBrk="0" hangingPunct="0">
              <a:spcBef>
                <a:spcPts val="300"/>
              </a:spcBef>
              <a:buClr>
                <a:schemeClr val="accent2"/>
              </a:buClr>
              <a:buFont typeface="Wingdings" pitchFamily="2" charset="2"/>
              <a:buChar char="§"/>
              <a:defRPr sz="1600">
                <a:solidFill>
                  <a:schemeClr val="tx1"/>
                </a:solidFill>
                <a:latin typeface="Franklin Gothic Book" pitchFamily="34"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pitchFamily="34" charset="0"/>
              </a:defRPr>
            </a:lvl9pPr>
          </a:lstStyle>
          <a:p>
            <a:pPr algn="ctr" eaLnBrk="1" hangingPunct="1">
              <a:spcBef>
                <a:spcPct val="0"/>
              </a:spcBef>
              <a:buFontTx/>
              <a:buNone/>
            </a:pPr>
            <a:endParaRPr lang="en-US" altLang="en-US" sz="4400" b="0">
              <a:solidFill>
                <a:schemeClr val="tx2"/>
              </a:solidFill>
              <a:latin typeface="Times New Roman" pitchFamily="18" charset="0"/>
            </a:endParaRPr>
          </a:p>
        </p:txBody>
      </p:sp>
      <p:pic>
        <p:nvPicPr>
          <p:cNvPr id="112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295728"/>
            <a:ext cx="3500437" cy="449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2295728"/>
            <a:ext cx="3429000" cy="449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3"/>
          <p:cNvSpPr txBox="1">
            <a:spLocks noChangeArrowheads="1"/>
          </p:cNvSpPr>
          <p:nvPr/>
        </p:nvSpPr>
        <p:spPr bwMode="auto">
          <a:xfrm>
            <a:off x="107950" y="3933825"/>
            <a:ext cx="647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altLang="en-US" sz="1600">
                <a:hlinkClick r:id="rId5" action="ppaction://hlinkfile"/>
              </a:rPr>
              <a:t>2012</a:t>
            </a:r>
            <a:endParaRPr lang="en-GB" altLang="en-US" sz="1600"/>
          </a:p>
        </p:txBody>
      </p:sp>
      <p:sp>
        <p:nvSpPr>
          <p:cNvPr id="2" name="TextBox 1"/>
          <p:cNvSpPr txBox="1"/>
          <p:nvPr/>
        </p:nvSpPr>
        <p:spPr>
          <a:xfrm>
            <a:off x="3552999" y="1440493"/>
            <a:ext cx="1853852" cy="461665"/>
          </a:xfrm>
          <a:prstGeom prst="rect">
            <a:avLst/>
          </a:prstGeom>
          <a:noFill/>
        </p:spPr>
        <p:txBody>
          <a:bodyPr wrap="square" rtlCol="0">
            <a:spAutoFit/>
          </a:bodyPr>
          <a:lstStyle/>
          <a:p>
            <a:r>
              <a:rPr lang="en-GB" dirty="0"/>
              <a:t>Examples</a:t>
            </a:r>
          </a:p>
        </p:txBody>
      </p:sp>
    </p:spTree>
    <p:extLst>
      <p:ext uri="{BB962C8B-B14F-4D97-AF65-F5344CB8AC3E}">
        <p14:creationId xmlns:p14="http://schemas.microsoft.com/office/powerpoint/2010/main" val="1596818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2900503"/>
            <a:ext cx="184731" cy="584775"/>
          </a:xfrm>
          <a:prstGeom prst="rect">
            <a:avLst/>
          </a:prstGeom>
          <a:noFill/>
        </p:spPr>
        <p:txBody>
          <a:bodyPr wrap="none" rtlCol="0">
            <a:spAutoFit/>
          </a:bodyPr>
          <a:lstStyle/>
          <a:p>
            <a:endParaRPr lang="en-GB" sz="3200" dirty="0">
              <a:latin typeface="Century Gothic" pitchFamily="34" charset="0"/>
              <a:cs typeface="Arial" pitchFamily="34" charset="0"/>
            </a:endParaRPr>
          </a:p>
        </p:txBody>
      </p:sp>
      <p:sp>
        <p:nvSpPr>
          <p:cNvPr id="3" name="TextBox 2"/>
          <p:cNvSpPr txBox="1"/>
          <p:nvPr/>
        </p:nvSpPr>
        <p:spPr>
          <a:xfrm>
            <a:off x="54880" y="1984977"/>
            <a:ext cx="9278502" cy="707886"/>
          </a:xfrm>
          <a:prstGeom prst="rect">
            <a:avLst/>
          </a:prstGeom>
          <a:noFill/>
        </p:spPr>
        <p:txBody>
          <a:bodyPr wrap="none" rtlCol="0">
            <a:spAutoFit/>
          </a:bodyPr>
          <a:lstStyle/>
          <a:p>
            <a:r>
              <a:rPr lang="en-GB" sz="4000" b="1" dirty="0">
                <a:latin typeface="+mj-lt"/>
              </a:rPr>
              <a:t>Class Phonics  and spellings/reading</a:t>
            </a:r>
          </a:p>
        </p:txBody>
      </p:sp>
      <p:sp>
        <p:nvSpPr>
          <p:cNvPr id="4" name="TextBox 3"/>
          <p:cNvSpPr txBox="1"/>
          <p:nvPr/>
        </p:nvSpPr>
        <p:spPr>
          <a:xfrm>
            <a:off x="54880" y="2900503"/>
            <a:ext cx="8606843" cy="2677656"/>
          </a:xfrm>
          <a:prstGeom prst="rect">
            <a:avLst/>
          </a:prstGeom>
          <a:noFill/>
        </p:spPr>
        <p:txBody>
          <a:bodyPr wrap="none" rtlCol="0">
            <a:spAutoFit/>
          </a:bodyPr>
          <a:lstStyle/>
          <a:p>
            <a:pPr marL="342900" indent="-342900">
              <a:buFont typeface="Arial" panose="020B0604020202020204" pitchFamily="34" charset="0"/>
              <a:buChar char="•"/>
            </a:pPr>
            <a:r>
              <a:rPr lang="en-GB" dirty="0">
                <a:latin typeface="+mn-lt"/>
              </a:rPr>
              <a:t>Term 1 - Common exception words sent home to read</a:t>
            </a:r>
          </a:p>
          <a:p>
            <a:pPr marL="342900" indent="-342900">
              <a:buFont typeface="Arial" panose="020B0604020202020204" pitchFamily="34" charset="0"/>
              <a:buChar char="•"/>
            </a:pPr>
            <a:r>
              <a:rPr lang="en-GB" dirty="0">
                <a:latin typeface="+mn-lt"/>
              </a:rPr>
              <a:t>From Term 2  - we will begin uploading spellings  </a:t>
            </a:r>
          </a:p>
          <a:p>
            <a:r>
              <a:rPr lang="en-GB" dirty="0">
                <a:latin typeface="+mn-lt"/>
              </a:rPr>
              <a:t>    (to the class page) linked to the 2 new set 2 or </a:t>
            </a:r>
          </a:p>
          <a:p>
            <a:r>
              <a:rPr lang="en-GB" dirty="0">
                <a:latin typeface="+mn-lt"/>
              </a:rPr>
              <a:t>    set 3 sounds each week </a:t>
            </a:r>
          </a:p>
          <a:p>
            <a:pPr marL="342900" indent="-342900">
              <a:buFont typeface="Arial" panose="020B0604020202020204" pitchFamily="34" charset="0"/>
              <a:buChar char="•"/>
            </a:pPr>
            <a:r>
              <a:rPr lang="en-GB" dirty="0">
                <a:latin typeface="+mn-lt"/>
              </a:rPr>
              <a:t>Everyone exposed to sounds regardless of RWI level</a:t>
            </a:r>
          </a:p>
          <a:p>
            <a:pPr marL="342900" indent="-342900">
              <a:buFont typeface="Arial" panose="020B0604020202020204" pitchFamily="34" charset="0"/>
              <a:buChar char="•"/>
            </a:pPr>
            <a:r>
              <a:rPr lang="en-GB" dirty="0">
                <a:latin typeface="+mn-lt"/>
              </a:rPr>
              <a:t>Games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046023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2900503"/>
            <a:ext cx="184731" cy="584775"/>
          </a:xfrm>
          <a:prstGeom prst="rect">
            <a:avLst/>
          </a:prstGeom>
          <a:noFill/>
        </p:spPr>
        <p:txBody>
          <a:bodyPr wrap="none" rtlCol="0">
            <a:spAutoFit/>
          </a:bodyPr>
          <a:lstStyle/>
          <a:p>
            <a:endParaRPr lang="en-GB" sz="3200" dirty="0">
              <a:latin typeface="Century Gothic"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989" y="1567360"/>
            <a:ext cx="6810761" cy="4506778"/>
          </a:xfrm>
          <a:prstGeom prst="rect">
            <a:avLst/>
          </a:prstGeom>
        </p:spPr>
      </p:pic>
    </p:spTree>
    <p:extLst>
      <p:ext uri="{BB962C8B-B14F-4D97-AF65-F5344CB8AC3E}">
        <p14:creationId xmlns:p14="http://schemas.microsoft.com/office/powerpoint/2010/main" val="2261890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6168" y="1920895"/>
            <a:ext cx="7037504" cy="1508105"/>
          </a:xfrm>
          <a:prstGeom prst="rect">
            <a:avLst/>
          </a:prstGeom>
          <a:noFill/>
        </p:spPr>
        <p:txBody>
          <a:bodyPr wrap="none" rtlCol="0">
            <a:spAutoFit/>
          </a:bodyPr>
          <a:lstStyle/>
          <a:p>
            <a:pPr algn="ctr"/>
            <a:r>
              <a:rPr lang="en-GB" sz="3200" b="1" dirty="0">
                <a:latin typeface="Century Gothic" pitchFamily="34" charset="0"/>
                <a:cs typeface="Arial" pitchFamily="34" charset="0"/>
              </a:rPr>
              <a:t>Questions</a:t>
            </a:r>
          </a:p>
          <a:p>
            <a:endParaRPr lang="en-GB" sz="3200" b="1" dirty="0">
              <a:latin typeface="Century Gothic" pitchFamily="34" charset="0"/>
            </a:endParaRPr>
          </a:p>
          <a:p>
            <a:pPr algn="ctr"/>
            <a:r>
              <a:rPr lang="en-GB" sz="2800" dirty="0">
                <a:latin typeface="Century Gothic" pitchFamily="34" charset="0"/>
                <a:cs typeface="Arial" pitchFamily="34" charset="0"/>
              </a:rPr>
              <a:t>Please email us if you have any queries</a:t>
            </a:r>
          </a:p>
        </p:txBody>
      </p:sp>
    </p:spTree>
    <p:extLst>
      <p:ext uri="{BB962C8B-B14F-4D97-AF65-F5344CB8AC3E}">
        <p14:creationId xmlns:p14="http://schemas.microsoft.com/office/powerpoint/2010/main" val="2416349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1943100"/>
            <a:ext cx="8458200" cy="4183063"/>
          </a:xfrm>
        </p:spPr>
        <p:txBody>
          <a:bodyPr>
            <a:noAutofit/>
          </a:bodyPr>
          <a:lstStyle/>
          <a:p>
            <a:r>
              <a:rPr lang="en-GB" sz="2800" dirty="0">
                <a:solidFill>
                  <a:schemeClr val="tx1"/>
                </a:solidFill>
              </a:rPr>
              <a:t>Almost all weaker readers have difficulty in blending sounds from letters to make words. Almost all good readers do this well.</a:t>
            </a:r>
          </a:p>
          <a:p>
            <a:r>
              <a:rPr lang="en-GB" sz="2800" dirty="0">
                <a:solidFill>
                  <a:schemeClr val="tx1"/>
                </a:solidFill>
              </a:rPr>
              <a:t>We cannot read fluently until we read accurately, and this depends on accurate use of the information conveyed by letters. </a:t>
            </a:r>
          </a:p>
          <a:p>
            <a:pPr marL="0" indent="0">
              <a:buNone/>
            </a:pPr>
            <a:r>
              <a:rPr lang="en-GB" sz="2800" dirty="0">
                <a:solidFill>
                  <a:schemeClr val="tx1"/>
                </a:solidFill>
              </a:rPr>
              <a:t>    Skilled, fluent readers do not guess.</a:t>
            </a:r>
          </a:p>
        </p:txBody>
      </p:sp>
    </p:spTree>
    <p:extLst>
      <p:ext uri="{BB962C8B-B14F-4D97-AF65-F5344CB8AC3E}">
        <p14:creationId xmlns:p14="http://schemas.microsoft.com/office/powerpoint/2010/main" val="150211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2171701"/>
            <a:ext cx="8229600" cy="3594100"/>
          </a:xfrm>
        </p:spPr>
        <p:txBody>
          <a:bodyPr/>
          <a:lstStyle/>
          <a:p>
            <a:pPr>
              <a:buNone/>
            </a:pPr>
            <a:r>
              <a:rPr lang="en-GB" sz="2800" i="1" dirty="0">
                <a:solidFill>
                  <a:schemeClr val="tx1"/>
                </a:solidFill>
              </a:rPr>
              <a:t>   Read Write Inc.</a:t>
            </a:r>
            <a:r>
              <a:rPr lang="en-GB" sz="2800" dirty="0">
                <a:solidFill>
                  <a:schemeClr val="tx1"/>
                </a:solidFill>
              </a:rPr>
              <a:t> Phonics is a complete literacy programme, for 3 to 7 year-olds learning to read and write. Although reading is taught using synthetic phonics, the programme is so much more than that. It covers all of the new National Curriculum requirements for language and literacy.</a:t>
            </a:r>
          </a:p>
          <a:p>
            <a:pPr algn="ctr">
              <a:buNone/>
            </a:pPr>
            <a:r>
              <a:rPr lang="en-GB" sz="2800" dirty="0">
                <a:solidFill>
                  <a:schemeClr val="tx1"/>
                </a:solidFill>
                <a:hlinkClick r:id="rId3"/>
              </a:rPr>
              <a:t>https://www.ruthmiskin.com/en/find-out-    more/parents/</a:t>
            </a:r>
            <a:r>
              <a:rPr lang="en-GB" sz="2800" dirty="0">
                <a:solidFill>
                  <a:schemeClr val="tx1"/>
                </a:solidFill>
              </a:rPr>
              <a:t> </a:t>
            </a:r>
          </a:p>
        </p:txBody>
      </p:sp>
      <p:sp>
        <p:nvSpPr>
          <p:cNvPr id="2" name="Title 1"/>
          <p:cNvSpPr>
            <a:spLocks noGrp="1"/>
          </p:cNvSpPr>
          <p:nvPr>
            <p:ph type="title"/>
          </p:nvPr>
        </p:nvSpPr>
        <p:spPr/>
        <p:txBody>
          <a:bodyPr/>
          <a:lstStyle/>
          <a:p>
            <a:r>
              <a:rPr lang="en-GB" sz="4000" dirty="0"/>
              <a:t>Why Read Write Inc ?</a:t>
            </a:r>
          </a:p>
        </p:txBody>
      </p:sp>
    </p:spTree>
    <p:extLst>
      <p:ext uri="{BB962C8B-B14F-4D97-AF65-F5344CB8AC3E}">
        <p14:creationId xmlns:p14="http://schemas.microsoft.com/office/powerpoint/2010/main" val="2808405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564842"/>
            <a:ext cx="8229600" cy="1143000"/>
          </a:xfrm>
        </p:spPr>
        <p:txBody>
          <a:bodyPr/>
          <a:lstStyle/>
          <a:p>
            <a:r>
              <a:rPr lang="en-GB" sz="4000" dirty="0"/>
              <a:t>How do we teach </a:t>
            </a:r>
            <a:r>
              <a:rPr lang="en-GB" sz="4000" dirty="0" err="1"/>
              <a:t>RWInc</a:t>
            </a:r>
            <a:r>
              <a:rPr lang="en-GB" sz="4000" dirty="0"/>
              <a:t>?</a:t>
            </a:r>
          </a:p>
        </p:txBody>
      </p:sp>
      <p:sp>
        <p:nvSpPr>
          <p:cNvPr id="3" name="Content Placeholder 2"/>
          <p:cNvSpPr>
            <a:spLocks noGrp="1"/>
          </p:cNvSpPr>
          <p:nvPr>
            <p:ph idx="1"/>
          </p:nvPr>
        </p:nvSpPr>
        <p:spPr>
          <a:xfrm>
            <a:off x="457200" y="2762250"/>
            <a:ext cx="7924800" cy="3859213"/>
          </a:xfrm>
        </p:spPr>
        <p:txBody>
          <a:bodyPr/>
          <a:lstStyle/>
          <a:p>
            <a:pPr marL="0" indent="0">
              <a:buNone/>
            </a:pPr>
            <a:r>
              <a:rPr lang="en-GB" sz="2800" dirty="0">
                <a:solidFill>
                  <a:schemeClr val="tx1"/>
                </a:solidFill>
              </a:rPr>
              <a:t>We teach a systematic approach:</a:t>
            </a:r>
          </a:p>
          <a:p>
            <a:r>
              <a:rPr lang="en-GB" sz="2800" dirty="0">
                <a:solidFill>
                  <a:schemeClr val="tx1"/>
                </a:solidFill>
              </a:rPr>
              <a:t>Sounds in order</a:t>
            </a:r>
          </a:p>
          <a:p>
            <a:r>
              <a:rPr lang="en-GB" sz="2800" dirty="0">
                <a:solidFill>
                  <a:schemeClr val="tx1"/>
                </a:solidFill>
              </a:rPr>
              <a:t>How to blend these sounds together to read words</a:t>
            </a:r>
          </a:p>
          <a:p>
            <a:r>
              <a:rPr lang="en-GB" sz="2800" dirty="0">
                <a:solidFill>
                  <a:schemeClr val="tx1"/>
                </a:solidFill>
              </a:rPr>
              <a:t>How to read </a:t>
            </a:r>
            <a:r>
              <a:rPr lang="en-GB" sz="2800" dirty="0" err="1">
                <a:solidFill>
                  <a:schemeClr val="tx1"/>
                </a:solidFill>
              </a:rPr>
              <a:t>RWInc</a:t>
            </a:r>
            <a:r>
              <a:rPr lang="en-GB" sz="2800" dirty="0">
                <a:solidFill>
                  <a:schemeClr val="tx1"/>
                </a:solidFill>
              </a:rPr>
              <a:t> books with these sounds in </a:t>
            </a:r>
          </a:p>
        </p:txBody>
      </p:sp>
    </p:spTree>
    <p:extLst>
      <p:ext uri="{BB962C8B-B14F-4D97-AF65-F5344CB8AC3E}">
        <p14:creationId xmlns:p14="http://schemas.microsoft.com/office/powerpoint/2010/main" val="3335869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8484"/>
            <a:ext cx="8229600" cy="1349808"/>
          </a:xfrm>
        </p:spPr>
        <p:txBody>
          <a:bodyPr/>
          <a:lstStyle/>
          <a:p>
            <a:r>
              <a:rPr lang="en-GB" sz="4000" dirty="0"/>
              <a:t>How do we teach </a:t>
            </a:r>
            <a:br>
              <a:rPr lang="en-GB" sz="4000" dirty="0"/>
            </a:br>
            <a:r>
              <a:rPr lang="en-GB" sz="4000" dirty="0"/>
              <a:t>the sounds?</a:t>
            </a:r>
          </a:p>
        </p:txBody>
      </p:sp>
      <p:sp>
        <p:nvSpPr>
          <p:cNvPr id="3" name="Content Placeholder 2"/>
          <p:cNvSpPr>
            <a:spLocks noGrp="1"/>
          </p:cNvSpPr>
          <p:nvPr>
            <p:ph idx="1"/>
          </p:nvPr>
        </p:nvSpPr>
        <p:spPr>
          <a:xfrm>
            <a:off x="457200" y="2498292"/>
            <a:ext cx="8229600" cy="3627871"/>
          </a:xfrm>
        </p:spPr>
        <p:txBody>
          <a:bodyPr/>
          <a:lstStyle/>
          <a:p>
            <a:endParaRPr lang="en-GB" dirty="0"/>
          </a:p>
          <a:p>
            <a:endParaRPr lang="en-GB" dirty="0"/>
          </a:p>
        </p:txBody>
      </p:sp>
      <p:pic>
        <p:nvPicPr>
          <p:cNvPr id="1026" name="Picture 2" descr="Image result for RWInc sound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8990"/>
            <a:ext cx="3498850" cy="2662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48101" y="2766255"/>
            <a:ext cx="5473700" cy="4031873"/>
          </a:xfrm>
          <a:prstGeom prst="rect">
            <a:avLst/>
          </a:prstGeom>
          <a:noFill/>
        </p:spPr>
        <p:txBody>
          <a:bodyPr wrap="square" rtlCol="0">
            <a:spAutoFit/>
          </a:bodyPr>
          <a:lstStyle/>
          <a:p>
            <a:pPr marL="457200" indent="-457200">
              <a:buFont typeface="Arial" panose="020B0604020202020204" pitchFamily="34" charset="0"/>
              <a:buChar char="•"/>
            </a:pPr>
            <a:r>
              <a:rPr lang="en-GB" sz="2000" dirty="0">
                <a:latin typeface="+mn-lt"/>
              </a:rPr>
              <a:t>the hook (the memorable picture)</a:t>
            </a:r>
          </a:p>
          <a:p>
            <a:pPr marL="457200" indent="-457200">
              <a:buFont typeface="Arial" panose="020B0604020202020204" pitchFamily="34" charset="0"/>
              <a:buChar char="•"/>
            </a:pPr>
            <a:r>
              <a:rPr lang="en-GB" sz="2000" dirty="0">
                <a:latin typeface="+mn-lt"/>
              </a:rPr>
              <a:t>My turn, your turn – the sound</a:t>
            </a:r>
          </a:p>
          <a:p>
            <a:pPr marL="457200" indent="-457200">
              <a:buFont typeface="Arial" panose="020B0604020202020204" pitchFamily="34" charset="0"/>
              <a:buChar char="•"/>
            </a:pPr>
            <a:r>
              <a:rPr lang="en-GB" sz="2000" dirty="0">
                <a:latin typeface="+mn-lt"/>
              </a:rPr>
              <a:t>how to write the sound (the handwriting phrase)</a:t>
            </a:r>
          </a:p>
          <a:p>
            <a:r>
              <a:rPr lang="en-GB" sz="2000" dirty="0">
                <a:latin typeface="+mn-lt"/>
              </a:rPr>
              <a:t> </a:t>
            </a:r>
          </a:p>
          <a:p>
            <a:pPr marL="457200" indent="-457200">
              <a:buFont typeface="Arial" panose="020B0604020202020204" pitchFamily="34" charset="0"/>
              <a:buChar char="•"/>
            </a:pPr>
            <a:r>
              <a:rPr lang="en-GB" sz="2000" dirty="0">
                <a:latin typeface="+mn-lt"/>
              </a:rPr>
              <a:t>We recap sounds taught so far until there are several known quickly</a:t>
            </a:r>
          </a:p>
          <a:p>
            <a:pPr marL="457200" indent="-457200">
              <a:buFont typeface="Arial" panose="020B0604020202020204" pitchFamily="34" charset="0"/>
              <a:buChar char="•"/>
            </a:pPr>
            <a:endParaRPr lang="en-GB" sz="2000" dirty="0">
              <a:latin typeface="+mn-lt"/>
            </a:endParaRPr>
          </a:p>
          <a:p>
            <a:pPr marL="457200" indent="-457200">
              <a:buFont typeface="Arial" panose="020B0604020202020204" pitchFamily="34" charset="0"/>
              <a:buChar char="•"/>
            </a:pPr>
            <a:r>
              <a:rPr lang="en-GB" sz="2000" dirty="0">
                <a:latin typeface="+mn-lt"/>
              </a:rPr>
              <a:t>We teach blending for reading and writing words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latin typeface="+mn-lt"/>
            </a:endParaRPr>
          </a:p>
        </p:txBody>
      </p:sp>
    </p:spTree>
    <p:extLst>
      <p:ext uri="{BB962C8B-B14F-4D97-AF65-F5344CB8AC3E}">
        <p14:creationId xmlns:p14="http://schemas.microsoft.com/office/powerpoint/2010/main" val="1275355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300"/>
            <a:ext cx="8229600" cy="800100"/>
          </a:xfrm>
        </p:spPr>
        <p:txBody>
          <a:bodyPr/>
          <a:lstStyle/>
          <a:p>
            <a:r>
              <a:rPr lang="en-GB" sz="4000" dirty="0"/>
              <a:t>Blending </a:t>
            </a:r>
          </a:p>
        </p:txBody>
      </p:sp>
      <p:sp>
        <p:nvSpPr>
          <p:cNvPr id="3" name="Content Placeholder 2"/>
          <p:cNvSpPr>
            <a:spLocks noGrp="1"/>
          </p:cNvSpPr>
          <p:nvPr>
            <p:ph idx="1"/>
          </p:nvPr>
        </p:nvSpPr>
        <p:spPr>
          <a:xfrm>
            <a:off x="329184" y="1803400"/>
            <a:ext cx="8229600" cy="3979863"/>
          </a:xfrm>
        </p:spPr>
        <p:txBody>
          <a:bodyPr/>
          <a:lstStyle/>
          <a:p>
            <a:pPr marL="0" indent="0">
              <a:buNone/>
            </a:pPr>
            <a:r>
              <a:rPr lang="en-GB" dirty="0">
                <a:solidFill>
                  <a:schemeClr val="tx1"/>
                </a:solidFill>
              </a:rPr>
              <a:t>When we initially learn to read we say each sound in a word and then blend or squash the sounds together to read the word.</a:t>
            </a:r>
          </a:p>
          <a:p>
            <a:pPr marL="0" indent="0">
              <a:buNone/>
            </a:pPr>
            <a:r>
              <a:rPr lang="en-GB" dirty="0">
                <a:solidFill>
                  <a:schemeClr val="tx1"/>
                </a:solidFill>
              </a:rPr>
              <a:t>In most preschools children will have been shown how to aurally blend the sounds in words. In FS2 children learn and consolidate this</a:t>
            </a:r>
          </a:p>
        </p:txBody>
      </p:sp>
    </p:spTree>
    <p:extLst>
      <p:ext uri="{BB962C8B-B14F-4D97-AF65-F5344CB8AC3E}">
        <p14:creationId xmlns:p14="http://schemas.microsoft.com/office/powerpoint/2010/main" val="2391489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300"/>
            <a:ext cx="8229600" cy="800100"/>
          </a:xfrm>
        </p:spPr>
        <p:txBody>
          <a:bodyPr/>
          <a:lstStyle/>
          <a:p>
            <a:r>
              <a:rPr lang="en-GB" sz="4000" dirty="0"/>
              <a:t>Fred talk </a:t>
            </a:r>
          </a:p>
        </p:txBody>
      </p:sp>
      <p:sp>
        <p:nvSpPr>
          <p:cNvPr id="3" name="Content Placeholder 2"/>
          <p:cNvSpPr>
            <a:spLocks noGrp="1"/>
          </p:cNvSpPr>
          <p:nvPr>
            <p:ph idx="1"/>
          </p:nvPr>
        </p:nvSpPr>
        <p:spPr>
          <a:xfrm>
            <a:off x="457200" y="2146300"/>
            <a:ext cx="8229600" cy="3979863"/>
          </a:xfrm>
        </p:spPr>
        <p:txBody>
          <a:bodyPr/>
          <a:lstStyle/>
          <a:p>
            <a:pPr marL="0" indent="0">
              <a:buNone/>
            </a:pPr>
            <a:r>
              <a:rPr lang="en-GB" sz="2400" dirty="0">
                <a:solidFill>
                  <a:schemeClr val="tx1"/>
                </a:solidFill>
              </a:rPr>
              <a:t>This is the </a:t>
            </a:r>
            <a:r>
              <a:rPr lang="en-GB" sz="2400" dirty="0" err="1">
                <a:solidFill>
                  <a:schemeClr val="tx1"/>
                </a:solidFill>
              </a:rPr>
              <a:t>RWInc</a:t>
            </a:r>
            <a:r>
              <a:rPr lang="en-GB" sz="2400" dirty="0">
                <a:solidFill>
                  <a:schemeClr val="tx1"/>
                </a:solidFill>
              </a:rPr>
              <a:t> term for segmenting the sounds in words. </a:t>
            </a:r>
          </a:p>
          <a:p>
            <a:pPr marL="0" indent="0">
              <a:buNone/>
            </a:pPr>
            <a:r>
              <a:rPr lang="en-GB" sz="2400" dirty="0">
                <a:solidFill>
                  <a:schemeClr val="tx1"/>
                </a:solidFill>
              </a:rPr>
              <a:t>Fred the frog uses ‘Fred talk’ , the children are asked to aurally blend the sounds to make meaning from the ‘Fred talk’.</a:t>
            </a:r>
          </a:p>
          <a:p>
            <a:pPr marL="0" indent="0">
              <a:buNone/>
            </a:pPr>
            <a:r>
              <a:rPr lang="en-GB" sz="2400" dirty="0">
                <a:solidFill>
                  <a:schemeClr val="tx1"/>
                </a:solidFill>
              </a:rPr>
              <a:t>Once the children are able to independently ‘Fred talk’ they can work out how to spell a word.</a:t>
            </a:r>
          </a:p>
          <a:p>
            <a:pPr marL="0" indent="0">
              <a:buNone/>
            </a:pPr>
            <a:r>
              <a:rPr lang="en-GB" sz="2400" dirty="0">
                <a:solidFill>
                  <a:schemeClr val="tx1"/>
                </a:solidFill>
              </a:rPr>
              <a:t>Fred talking is separating the sounds in the words, not the letters.</a:t>
            </a:r>
          </a:p>
        </p:txBody>
      </p:sp>
    </p:spTree>
    <p:extLst>
      <p:ext uri="{BB962C8B-B14F-4D97-AF65-F5344CB8AC3E}">
        <p14:creationId xmlns:p14="http://schemas.microsoft.com/office/powerpoint/2010/main" val="1927071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25101F86E6F24D8EDEA77D3C85C1DC" ma:contentTypeVersion="10" ma:contentTypeDescription="Create a new document." ma:contentTypeScope="" ma:versionID="eb6616a26d856db0bd3e26c0043a7938">
  <xsd:schema xmlns:xsd="http://www.w3.org/2001/XMLSchema" xmlns:xs="http://www.w3.org/2001/XMLSchema" xmlns:p="http://schemas.microsoft.com/office/2006/metadata/properties" xmlns:ns3="d23d5bec-a24d-469d-9bb6-2ec7986cd4c9" targetNamespace="http://schemas.microsoft.com/office/2006/metadata/properties" ma:root="true" ma:fieldsID="37df5b3516708bf0553fa48f236b18f5" ns3:_="">
    <xsd:import namespace="d23d5bec-a24d-469d-9bb6-2ec7986cd4c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3d5bec-a24d-469d-9bb6-2ec7986cd4c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204A17-8F6E-4989-99E0-3ED5128635E0}">
  <ds:schemaRefs>
    <ds:schemaRef ds:uri="http://schemas.microsoft.com/sharepoint/v3/contenttype/forms"/>
  </ds:schemaRefs>
</ds:datastoreItem>
</file>

<file path=customXml/itemProps2.xml><?xml version="1.0" encoding="utf-8"?>
<ds:datastoreItem xmlns:ds="http://schemas.openxmlformats.org/officeDocument/2006/customXml" ds:itemID="{4D80C1BA-BF5B-4DC2-869F-9C8D42F77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3d5bec-a24d-469d-9bb6-2ec7986cd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2B4009-D2CE-4261-B6E5-C22AE15FD73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23d5bec-a24d-469d-9bb6-2ec7986cd4c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17494</TotalTime>
  <Words>1428</Words>
  <Application>Microsoft Office PowerPoint</Application>
  <PresentationFormat>On-screen Show (4:3)</PresentationFormat>
  <Paragraphs>173</Paragraphs>
  <Slides>35</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Century Gothic</vt:lpstr>
      <vt:lpstr>Comic Sans MS</vt:lpstr>
      <vt:lpstr>Courier New</vt:lpstr>
      <vt:lpstr>Times New Roman</vt:lpstr>
      <vt:lpstr>Verdana</vt:lpstr>
      <vt:lpstr>Default Design</vt:lpstr>
      <vt:lpstr>Year 1 Phonics workshop</vt:lpstr>
      <vt:lpstr>What is phonics?</vt:lpstr>
      <vt:lpstr>Reading</vt:lpstr>
      <vt:lpstr>PowerPoint Presentation</vt:lpstr>
      <vt:lpstr>Why Read Write Inc ?</vt:lpstr>
      <vt:lpstr>How do we teach RWInc?</vt:lpstr>
      <vt:lpstr>How do we teach  the sounds?</vt:lpstr>
      <vt:lpstr>Blending </vt:lpstr>
      <vt:lpstr>Fred talk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exception words</vt:lpstr>
      <vt:lpstr>Common exception words</vt:lpstr>
      <vt:lpstr>Reading at home</vt:lpstr>
      <vt:lpstr>Bug Club </vt:lpstr>
      <vt:lpstr>Bug Club</vt:lpstr>
      <vt:lpstr>Bug Club</vt:lpstr>
      <vt:lpstr>Bug Club  Logins remain the same as those issued in FS2  Read one book each week 2-3 times to develop fluency and comprehension  If you run out please email us </vt:lpstr>
      <vt:lpstr>Reading comprehension </vt:lpstr>
      <vt:lpstr>PowerPoint Presentation</vt:lpstr>
      <vt:lpstr>PowerPoint Presentation</vt:lpstr>
      <vt:lpstr>PowerPoint Presentation</vt:lpstr>
      <vt:lpstr>PowerPoint Presentation</vt:lpstr>
      <vt:lpstr>  Year  1 phonic screening</vt:lpstr>
      <vt:lpstr>PowerPoint Presentation</vt:lpstr>
      <vt:lpstr>PowerPoint Presentation</vt:lpstr>
      <vt:lpstr>PowerPoint Presentation</vt:lpstr>
      <vt:lpstr>PowerPoint Presentation</vt:lpstr>
      <vt:lpstr>PowerPoint Presentation</vt:lpstr>
    </vt:vector>
  </TitlesOfParts>
  <Company>CAFOD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CAFOD PowerPoint</dc:title>
  <dc:creator>Home</dc:creator>
  <cp:lastModifiedBy>Sandy Sambrook</cp:lastModifiedBy>
  <cp:revision>416</cp:revision>
  <cp:lastPrinted>2007-05-25T15:49:55Z</cp:lastPrinted>
  <dcterms:created xsi:type="dcterms:W3CDTF">2009-08-19T16:49:55Z</dcterms:created>
  <dcterms:modified xsi:type="dcterms:W3CDTF">2020-10-09T09:32:13Z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Type">
    <vt:lpwstr>AV</vt:lpwstr>
  </property>
  <property fmtid="{D5CDD505-2E9C-101B-9397-08002B2CF9AE}" pid="3" name="Tags">
    <vt:lpwstr>Blank PowerPoint</vt:lpwstr>
  </property>
  <property fmtid="{D5CDD505-2E9C-101B-9397-08002B2CF9AE}" pid="4" name="Status">
    <vt:lpwstr>Draft</vt:lpwstr>
  </property>
  <property fmtid="{D5CDD505-2E9C-101B-9397-08002B2CF9AE}" pid="5" name="Financial Year">
    <vt:lpwstr>2007/8</vt:lpwstr>
  </property>
  <property fmtid="{D5CDD505-2E9C-101B-9397-08002B2CF9AE}" pid="6" name="Doc Type">
    <vt:lpwstr>Brand</vt:lpwstr>
  </property>
  <property fmtid="{D5CDD505-2E9C-101B-9397-08002B2CF9AE}" pid="7" name="Team">
    <vt:lpwstr>Branding and Design</vt:lpwstr>
  </property>
  <property fmtid="{D5CDD505-2E9C-101B-9397-08002B2CF9AE}" pid="8" name="ContentTypeId">
    <vt:lpwstr>0x0101003425101F86E6F24D8EDEA77D3C85C1DC</vt:lpwstr>
  </property>
</Properties>
</file>